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0"/>
  </p:notesMasterIdLst>
  <p:sldIdLst>
    <p:sldId id="260" r:id="rId5"/>
    <p:sldId id="262" r:id="rId6"/>
    <p:sldId id="257" r:id="rId7"/>
    <p:sldId id="261" r:id="rId8"/>
    <p:sldId id="264" r:id="rId9"/>
    <p:sldId id="263" r:id="rId10"/>
    <p:sldId id="265" r:id="rId11"/>
    <p:sldId id="266" r:id="rId12"/>
    <p:sldId id="268" r:id="rId13"/>
    <p:sldId id="272" r:id="rId14"/>
    <p:sldId id="269" r:id="rId15"/>
    <p:sldId id="273" r:id="rId16"/>
    <p:sldId id="274" r:id="rId17"/>
    <p:sldId id="285" r:id="rId18"/>
    <p:sldId id="267" r:id="rId19"/>
    <p:sldId id="270" r:id="rId20"/>
    <p:sldId id="271" r:id="rId21"/>
    <p:sldId id="283" r:id="rId22"/>
    <p:sldId id="284" r:id="rId23"/>
    <p:sldId id="275" r:id="rId24"/>
    <p:sldId id="280" r:id="rId25"/>
    <p:sldId id="279" r:id="rId26"/>
    <p:sldId id="281" r:id="rId27"/>
    <p:sldId id="278"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EE1"/>
    <a:srgbClr val="0B3913"/>
    <a:srgbClr val="E85D04"/>
    <a:srgbClr val="03256C"/>
    <a:srgbClr val="2541B2"/>
    <a:srgbClr val="710B58"/>
    <a:srgbClr val="ACB800"/>
    <a:srgbClr val="0F3864"/>
    <a:srgbClr val="53184B"/>
    <a:srgbClr val="466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0" autoAdjust="0"/>
  </p:normalViewPr>
  <p:slideViewPr>
    <p:cSldViewPr snapToGrid="0">
      <p:cViewPr varScale="1">
        <p:scale>
          <a:sx n="90" d="100"/>
          <a:sy n="90" d="100"/>
        </p:scale>
        <p:origin x="1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B4717-30FE-431C-8B74-CDB351FBB81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A91D5CBA-CD16-4F0F-AC6F-C20A4DC1769D}">
      <dgm:prSet/>
      <dgm:spPr>
        <a:solidFill>
          <a:srgbClr val="007F5F"/>
        </a:solidFill>
        <a:ln>
          <a:solidFill>
            <a:schemeClr val="accent2">
              <a:lumMod val="60000"/>
              <a:lumOff val="40000"/>
            </a:schemeClr>
          </a:solidFill>
        </a:ln>
        <a:scene3d>
          <a:camera prst="orthographicFront"/>
          <a:lightRig rig="threePt" dir="t"/>
        </a:scene3d>
        <a:sp3d>
          <a:bevelT/>
        </a:sp3d>
      </dgm:spPr>
      <dgm:t>
        <a:bodyPr anchor="ctr"/>
        <a:lstStyle/>
        <a:p>
          <a:r>
            <a:rPr lang="en-US" b="1" dirty="0"/>
            <a:t>Churn Rate = </a:t>
          </a:r>
          <a:br>
            <a:rPr lang="en-US" dirty="0"/>
          </a:br>
          <a:r>
            <a:rPr lang="en-US" dirty="0"/>
            <a:t>P</a:t>
          </a:r>
          <a:r>
            <a:rPr lang="en-US" i="0" dirty="0">
              <a:effectLst/>
            </a:rPr>
            <a:t>ercentage of customers that cancel a product or service within a given period.</a:t>
          </a:r>
          <a:endParaRPr lang="en-US" dirty="0"/>
        </a:p>
      </dgm:t>
    </dgm:pt>
    <dgm:pt modelId="{32965805-CB22-4811-8AFC-1ED4297937D9}" type="parTrans" cxnId="{78CE04BB-2FAD-432E-92C7-113B9B3078E6}">
      <dgm:prSet/>
      <dgm:spPr/>
      <dgm:t>
        <a:bodyPr/>
        <a:lstStyle/>
        <a:p>
          <a:endParaRPr lang="en-US"/>
        </a:p>
      </dgm:t>
    </dgm:pt>
    <dgm:pt modelId="{17C254B4-23F0-4F0F-9A73-7ED0CF144164}" type="sibTrans" cxnId="{78CE04BB-2FAD-432E-92C7-113B9B3078E6}">
      <dgm:prSet phldrT="01" phldr="0"/>
      <dgm:spPr/>
      <dgm:t>
        <a:bodyPr/>
        <a:lstStyle/>
        <a:p>
          <a:endParaRPr lang="en-US" dirty="0"/>
        </a:p>
      </dgm:t>
    </dgm:pt>
    <dgm:pt modelId="{8705C5AF-84E6-4D7D-944D-14DBACA0B934}">
      <dgm:prSet/>
      <dgm:spPr>
        <a:solidFill>
          <a:srgbClr val="2B9348"/>
        </a:solidFill>
        <a:ln>
          <a:solidFill>
            <a:schemeClr val="accent2">
              <a:lumMod val="60000"/>
              <a:lumOff val="40000"/>
            </a:schemeClr>
          </a:solidFill>
        </a:ln>
        <a:scene3d>
          <a:camera prst="orthographicFront"/>
          <a:lightRig rig="threePt" dir="t"/>
        </a:scene3d>
        <a:sp3d>
          <a:bevelT/>
        </a:sp3d>
      </dgm:spPr>
      <dgm:t>
        <a:bodyPr anchor="ctr"/>
        <a:lstStyle/>
        <a:p>
          <a:r>
            <a:rPr lang="en-US" dirty="0"/>
            <a:t>Analyzing and predicting customers churn helps the company to </a:t>
          </a:r>
          <a:r>
            <a:rPr lang="en-US" b="1" dirty="0"/>
            <a:t>understand customers pain points</a:t>
          </a:r>
          <a:r>
            <a:rPr lang="en-US" dirty="0"/>
            <a:t> and </a:t>
          </a:r>
          <a:r>
            <a:rPr lang="en-US" b="1" dirty="0"/>
            <a:t>develop a customer retention plan</a:t>
          </a:r>
          <a:r>
            <a:rPr lang="en-US" dirty="0"/>
            <a:t> accordingly to try and prevent customers loss.</a:t>
          </a:r>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endParaRPr lang="en-US" dirty="0"/>
        </a:p>
      </dgm:t>
    </dgm:pt>
    <dgm:pt modelId="{E7284118-5C77-4E15-91C8-BF173EB06511}">
      <dgm:prSet/>
      <dgm:spPr>
        <a:solidFill>
          <a:srgbClr val="55A630"/>
        </a:solidFill>
        <a:ln>
          <a:solidFill>
            <a:schemeClr val="accent2">
              <a:lumMod val="60000"/>
              <a:lumOff val="40000"/>
            </a:schemeClr>
          </a:solidFill>
        </a:ln>
        <a:scene3d>
          <a:camera prst="orthographicFront"/>
          <a:lightRig rig="threePt" dir="t"/>
        </a:scene3d>
        <a:sp3d>
          <a:bevelT/>
        </a:sp3d>
      </dgm:spPr>
      <dgm:t>
        <a:bodyPr anchor="ctr"/>
        <a:lstStyle/>
        <a:p>
          <a:r>
            <a:rPr lang="en-US" dirty="0"/>
            <a:t>The object of this project is to analyze customers attributes available and </a:t>
          </a:r>
          <a:r>
            <a:rPr lang="en-US" b="1" dirty="0"/>
            <a:t>predict if a customer will churn or not</a:t>
          </a:r>
          <a:r>
            <a:rPr lang="en-US" dirty="0"/>
            <a:t>.</a:t>
          </a:r>
        </a:p>
      </dgm:t>
    </dgm:pt>
    <dgm:pt modelId="{1242B663-AEF0-46F6-A50A-83C93FFACAAC}" type="parTrans" cxnId="{DE36C8E0-BF50-46C0-B868-8718CD39769F}">
      <dgm:prSet/>
      <dgm:spPr/>
      <dgm:t>
        <a:bodyPr/>
        <a:lstStyle/>
        <a:p>
          <a:endParaRPr lang="en-US"/>
        </a:p>
      </dgm:t>
    </dgm:pt>
    <dgm:pt modelId="{F0B76AEB-B896-4ADA-B685-21ED8B9229B6}" type="sibTrans" cxnId="{DE36C8E0-BF50-46C0-B868-8718CD39769F}">
      <dgm:prSet phldrT="03" phldr="0"/>
      <dgm:spPr/>
      <dgm:t>
        <a:bodyPr/>
        <a:lstStyle/>
        <a:p>
          <a:endParaRPr lang="en-US" dirty="0"/>
        </a:p>
      </dgm:t>
    </dgm:pt>
    <dgm:pt modelId="{8525A06E-B909-43A7-B49E-7157032D6E82}" type="pres">
      <dgm:prSet presAssocID="{7D0B4717-30FE-431C-8B74-CDB351FBB818}" presName="vert0" presStyleCnt="0">
        <dgm:presLayoutVars>
          <dgm:dir/>
          <dgm:animOne val="branch"/>
          <dgm:animLvl val="lvl"/>
        </dgm:presLayoutVars>
      </dgm:prSet>
      <dgm:spPr/>
    </dgm:pt>
    <dgm:pt modelId="{244CA619-0E5D-4E50-9AFE-59EDD461E011}" type="pres">
      <dgm:prSet presAssocID="{A91D5CBA-CD16-4F0F-AC6F-C20A4DC1769D}" presName="thickLine" presStyleLbl="alignNode1" presStyleIdx="0" presStyleCnt="3"/>
      <dgm:spPr/>
    </dgm:pt>
    <dgm:pt modelId="{52B1D663-36F5-4134-A79D-156D0B29641E}" type="pres">
      <dgm:prSet presAssocID="{A91D5CBA-CD16-4F0F-AC6F-C20A4DC1769D}" presName="horz1" presStyleCnt="0"/>
      <dgm:spPr/>
    </dgm:pt>
    <dgm:pt modelId="{7610F562-9417-4C24-9821-18421663DD30}" type="pres">
      <dgm:prSet presAssocID="{A91D5CBA-CD16-4F0F-AC6F-C20A4DC1769D}" presName="tx1" presStyleLbl="revTx" presStyleIdx="0" presStyleCnt="3" custLinFactNeighborX="583" custLinFactNeighborY="-23331"/>
      <dgm:spPr/>
    </dgm:pt>
    <dgm:pt modelId="{98915DC9-D725-4776-9125-A6CAC179DE8B}" type="pres">
      <dgm:prSet presAssocID="{A91D5CBA-CD16-4F0F-AC6F-C20A4DC1769D}" presName="vert1" presStyleCnt="0"/>
      <dgm:spPr/>
    </dgm:pt>
    <dgm:pt modelId="{FAF038F8-8163-43E6-B5A9-303A1DBC8BEF}" type="pres">
      <dgm:prSet presAssocID="{8705C5AF-84E6-4D7D-944D-14DBACA0B934}" presName="thickLine" presStyleLbl="alignNode1" presStyleIdx="1" presStyleCnt="3"/>
      <dgm:spPr/>
    </dgm:pt>
    <dgm:pt modelId="{D8A5D78B-6FF6-4516-8A4B-8B7D5F59F036}" type="pres">
      <dgm:prSet presAssocID="{8705C5AF-84E6-4D7D-944D-14DBACA0B934}" presName="horz1" presStyleCnt="0"/>
      <dgm:spPr/>
    </dgm:pt>
    <dgm:pt modelId="{36368565-15C3-4A31-A4C3-99C7C6964670}" type="pres">
      <dgm:prSet presAssocID="{8705C5AF-84E6-4D7D-944D-14DBACA0B934}" presName="tx1" presStyleLbl="revTx" presStyleIdx="1" presStyleCnt="3"/>
      <dgm:spPr/>
    </dgm:pt>
    <dgm:pt modelId="{79AD167F-8AF2-40F2-B0CD-252D9E929991}" type="pres">
      <dgm:prSet presAssocID="{8705C5AF-84E6-4D7D-944D-14DBACA0B934}" presName="vert1" presStyleCnt="0"/>
      <dgm:spPr/>
    </dgm:pt>
    <dgm:pt modelId="{AE63E3EC-2DA1-44BB-9E42-3C4D9FBDFC46}" type="pres">
      <dgm:prSet presAssocID="{E7284118-5C77-4E15-91C8-BF173EB06511}" presName="thickLine" presStyleLbl="alignNode1" presStyleIdx="2" presStyleCnt="3"/>
      <dgm:spPr/>
    </dgm:pt>
    <dgm:pt modelId="{7D887E72-6E12-4E35-9572-93D6D45A2119}" type="pres">
      <dgm:prSet presAssocID="{E7284118-5C77-4E15-91C8-BF173EB06511}" presName="horz1" presStyleCnt="0"/>
      <dgm:spPr/>
    </dgm:pt>
    <dgm:pt modelId="{BABEF17E-6786-495C-840D-F7E4BD1641B0}" type="pres">
      <dgm:prSet presAssocID="{E7284118-5C77-4E15-91C8-BF173EB06511}" presName="tx1" presStyleLbl="revTx" presStyleIdx="2" presStyleCnt="3"/>
      <dgm:spPr/>
    </dgm:pt>
    <dgm:pt modelId="{BD23A49B-4D8A-45AD-AC57-1D04B77516A5}" type="pres">
      <dgm:prSet presAssocID="{E7284118-5C77-4E15-91C8-BF173EB06511}" presName="vert1" presStyleCnt="0"/>
      <dgm:spPr/>
    </dgm:pt>
  </dgm:ptLst>
  <dgm:cxnLst>
    <dgm:cxn modelId="{EE3C76AC-B470-4C5F-B16F-E27A91B52873}" type="presOf" srcId="{E7284118-5C77-4E15-91C8-BF173EB06511}" destId="{BABEF17E-6786-495C-840D-F7E4BD1641B0}" srcOrd="0" destOrd="0" presId="urn:microsoft.com/office/officeart/2008/layout/LinedList"/>
    <dgm:cxn modelId="{BCC881B8-8092-4135-93B6-4B7B5E26EEB2}" srcId="{7D0B4717-30FE-431C-8B74-CDB351FBB818}" destId="{8705C5AF-84E6-4D7D-944D-14DBACA0B934}" srcOrd="1" destOrd="0" parTransId="{1B9A8040-357C-4BD7-8E0F-E6DDCEB5E636}" sibTransId="{4940D8B4-FF43-4555-BDAB-5D26DFC87CA0}"/>
    <dgm:cxn modelId="{78CE04BB-2FAD-432E-92C7-113B9B3078E6}" srcId="{7D0B4717-30FE-431C-8B74-CDB351FBB818}" destId="{A91D5CBA-CD16-4F0F-AC6F-C20A4DC1769D}" srcOrd="0" destOrd="0" parTransId="{32965805-CB22-4811-8AFC-1ED4297937D9}" sibTransId="{17C254B4-23F0-4F0F-9A73-7ED0CF144164}"/>
    <dgm:cxn modelId="{AE8731CE-936E-4787-A7A9-F8830FB511AC}" type="presOf" srcId="{7D0B4717-30FE-431C-8B74-CDB351FBB818}" destId="{8525A06E-B909-43A7-B49E-7157032D6E82}" srcOrd="0" destOrd="0" presId="urn:microsoft.com/office/officeart/2008/layout/LinedList"/>
    <dgm:cxn modelId="{A886C0D4-2EA9-42DF-8137-AA2A8B39E88C}" type="presOf" srcId="{A91D5CBA-CD16-4F0F-AC6F-C20A4DC1769D}" destId="{7610F562-9417-4C24-9821-18421663DD30}" srcOrd="0" destOrd="0" presId="urn:microsoft.com/office/officeart/2008/layout/LinedList"/>
    <dgm:cxn modelId="{DE36C8E0-BF50-46C0-B868-8718CD39769F}" srcId="{7D0B4717-30FE-431C-8B74-CDB351FBB818}" destId="{E7284118-5C77-4E15-91C8-BF173EB06511}" srcOrd="2" destOrd="0" parTransId="{1242B663-AEF0-46F6-A50A-83C93FFACAAC}" sibTransId="{F0B76AEB-B896-4ADA-B685-21ED8B9229B6}"/>
    <dgm:cxn modelId="{3A582BFA-ED34-43A0-A6B1-1F6DAB718D79}" type="presOf" srcId="{8705C5AF-84E6-4D7D-944D-14DBACA0B934}" destId="{36368565-15C3-4A31-A4C3-99C7C6964670}" srcOrd="0" destOrd="0" presId="urn:microsoft.com/office/officeart/2008/layout/LinedList"/>
    <dgm:cxn modelId="{D1506D85-2863-47FC-9D72-D06B169A1E07}" type="presParOf" srcId="{8525A06E-B909-43A7-B49E-7157032D6E82}" destId="{244CA619-0E5D-4E50-9AFE-59EDD461E011}" srcOrd="0" destOrd="0" presId="urn:microsoft.com/office/officeart/2008/layout/LinedList"/>
    <dgm:cxn modelId="{913373E1-03FE-4B85-8F8A-0BED00390717}" type="presParOf" srcId="{8525A06E-B909-43A7-B49E-7157032D6E82}" destId="{52B1D663-36F5-4134-A79D-156D0B29641E}" srcOrd="1" destOrd="0" presId="urn:microsoft.com/office/officeart/2008/layout/LinedList"/>
    <dgm:cxn modelId="{5E54F4FA-A8B6-4C81-A317-9C5C3E94BDF4}" type="presParOf" srcId="{52B1D663-36F5-4134-A79D-156D0B29641E}" destId="{7610F562-9417-4C24-9821-18421663DD30}" srcOrd="0" destOrd="0" presId="urn:microsoft.com/office/officeart/2008/layout/LinedList"/>
    <dgm:cxn modelId="{81A793B5-8381-4F2D-8C70-44B49AE0E52B}" type="presParOf" srcId="{52B1D663-36F5-4134-A79D-156D0B29641E}" destId="{98915DC9-D725-4776-9125-A6CAC179DE8B}" srcOrd="1" destOrd="0" presId="urn:microsoft.com/office/officeart/2008/layout/LinedList"/>
    <dgm:cxn modelId="{2C04E51A-57A2-4255-823F-6F4DA665189B}" type="presParOf" srcId="{8525A06E-B909-43A7-B49E-7157032D6E82}" destId="{FAF038F8-8163-43E6-B5A9-303A1DBC8BEF}" srcOrd="2" destOrd="0" presId="urn:microsoft.com/office/officeart/2008/layout/LinedList"/>
    <dgm:cxn modelId="{68C8BC44-2960-4BC1-A8F8-91592D480F80}" type="presParOf" srcId="{8525A06E-B909-43A7-B49E-7157032D6E82}" destId="{D8A5D78B-6FF6-4516-8A4B-8B7D5F59F036}" srcOrd="3" destOrd="0" presId="urn:microsoft.com/office/officeart/2008/layout/LinedList"/>
    <dgm:cxn modelId="{74F59035-904B-4C04-8732-1E3A7A0F4476}" type="presParOf" srcId="{D8A5D78B-6FF6-4516-8A4B-8B7D5F59F036}" destId="{36368565-15C3-4A31-A4C3-99C7C6964670}" srcOrd="0" destOrd="0" presId="urn:microsoft.com/office/officeart/2008/layout/LinedList"/>
    <dgm:cxn modelId="{077E4FCB-CE02-4E65-B81E-792B56459266}" type="presParOf" srcId="{D8A5D78B-6FF6-4516-8A4B-8B7D5F59F036}" destId="{79AD167F-8AF2-40F2-B0CD-252D9E929991}" srcOrd="1" destOrd="0" presId="urn:microsoft.com/office/officeart/2008/layout/LinedList"/>
    <dgm:cxn modelId="{E0E33CD1-6F9C-4607-9C05-1838AFE41134}" type="presParOf" srcId="{8525A06E-B909-43A7-B49E-7157032D6E82}" destId="{AE63E3EC-2DA1-44BB-9E42-3C4D9FBDFC46}" srcOrd="4" destOrd="0" presId="urn:microsoft.com/office/officeart/2008/layout/LinedList"/>
    <dgm:cxn modelId="{A2D4A311-32E8-4D66-A2A9-F91B95BE92D3}" type="presParOf" srcId="{8525A06E-B909-43A7-B49E-7157032D6E82}" destId="{7D887E72-6E12-4E35-9572-93D6D45A2119}" srcOrd="5" destOrd="0" presId="urn:microsoft.com/office/officeart/2008/layout/LinedList"/>
    <dgm:cxn modelId="{2B990008-A538-4EBE-A4AF-3108818BA76A}" type="presParOf" srcId="{7D887E72-6E12-4E35-9572-93D6D45A2119}" destId="{BABEF17E-6786-495C-840D-F7E4BD1641B0}" srcOrd="0" destOrd="0" presId="urn:microsoft.com/office/officeart/2008/layout/LinedList"/>
    <dgm:cxn modelId="{B7C5D91D-8596-47E2-B41B-236FF84616FF}" type="presParOf" srcId="{7D887E72-6E12-4E35-9572-93D6D45A2119}" destId="{BD23A49B-4D8A-45AD-AC57-1D04B77516A5}" srcOrd="1" destOrd="0" presId="urn:microsoft.com/office/officeart/2008/layout/Lin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6194B9-AF80-4F46-9D90-131BFBF6A3E5}" type="doc">
      <dgm:prSet loTypeId="urn:microsoft.com/office/officeart/2005/8/layout/pyramid2" loCatId="pyramid" qsTypeId="urn:microsoft.com/office/officeart/2005/8/quickstyle/simple1" qsCatId="simple" csTypeId="urn:microsoft.com/office/officeart/2005/8/colors/accent1_2" csCatId="accent1" phldr="1"/>
      <dgm:spPr/>
    </dgm:pt>
    <dgm:pt modelId="{A17D4D40-125A-4080-88E5-E339A08C2351}">
      <dgm:prSet phldrT="[Text]"/>
      <dgm:spPr>
        <a:solidFill>
          <a:srgbClr val="03256C"/>
        </a:solidFill>
        <a:ln>
          <a:solidFill>
            <a:schemeClr val="accent2">
              <a:lumMod val="60000"/>
              <a:lumOff val="40000"/>
            </a:schemeClr>
          </a:solidFill>
        </a:ln>
        <a:scene3d>
          <a:camera prst="orthographicFront"/>
          <a:lightRig rig="threePt" dir="t"/>
        </a:scene3d>
        <a:sp3d>
          <a:bevelT/>
        </a:sp3d>
      </dgm:spPr>
      <dgm:t>
        <a:bodyPr/>
        <a:lstStyle/>
        <a:p>
          <a:r>
            <a:rPr lang="en-US" dirty="0">
              <a:solidFill>
                <a:schemeClr val="tx1"/>
              </a:solidFill>
            </a:rPr>
            <a:t>Chosen Model:</a:t>
          </a:r>
        </a:p>
        <a:p>
          <a:r>
            <a:rPr lang="en-US" dirty="0">
              <a:solidFill>
                <a:schemeClr val="tx1"/>
              </a:solidFill>
            </a:rPr>
            <a:t>Random Forest</a:t>
          </a:r>
          <a:endParaRPr lang="LID4096" dirty="0">
            <a:solidFill>
              <a:schemeClr val="tx1"/>
            </a:solidFill>
          </a:endParaRPr>
        </a:p>
      </dgm:t>
    </dgm:pt>
    <dgm:pt modelId="{54A58A32-1C86-4261-A104-AEA6A615A2EC}" type="parTrans" cxnId="{07F873E9-239E-46B8-A9B5-DD5107C49BF7}">
      <dgm:prSet/>
      <dgm:spPr/>
      <dgm:t>
        <a:bodyPr/>
        <a:lstStyle/>
        <a:p>
          <a:endParaRPr lang="LID4096"/>
        </a:p>
      </dgm:t>
    </dgm:pt>
    <dgm:pt modelId="{3D30AD52-78D8-49B8-8FD3-FE3487B08C82}" type="sibTrans" cxnId="{07F873E9-239E-46B8-A9B5-DD5107C49BF7}">
      <dgm:prSet/>
      <dgm:spPr/>
      <dgm:t>
        <a:bodyPr/>
        <a:lstStyle/>
        <a:p>
          <a:endParaRPr lang="LID4096"/>
        </a:p>
      </dgm:t>
    </dgm:pt>
    <dgm:pt modelId="{E4F2CF71-BBA9-4710-A61E-D2271563041C}">
      <dgm:prSet phldrT="[Text]"/>
      <dgm:spPr>
        <a:solidFill>
          <a:srgbClr val="03256C"/>
        </a:solidFill>
        <a:ln>
          <a:solidFill>
            <a:schemeClr val="accent2">
              <a:lumMod val="60000"/>
              <a:lumOff val="40000"/>
            </a:schemeClr>
          </a:solidFill>
        </a:ln>
        <a:scene3d>
          <a:camera prst="orthographicFront"/>
          <a:lightRig rig="threePt" dir="t"/>
        </a:scene3d>
        <a:sp3d>
          <a:bevelT/>
        </a:sp3d>
      </dgm:spPr>
      <dgm:t>
        <a:bodyPr/>
        <a:lstStyle/>
        <a:p>
          <a:r>
            <a:rPr lang="en-US" dirty="0">
              <a:solidFill>
                <a:schemeClr val="tx1"/>
              </a:solidFill>
            </a:rPr>
            <a:t>Max_depth = 10</a:t>
          </a:r>
          <a:endParaRPr lang="LID4096" dirty="0">
            <a:solidFill>
              <a:schemeClr val="tx1"/>
            </a:solidFill>
          </a:endParaRPr>
        </a:p>
      </dgm:t>
    </dgm:pt>
    <dgm:pt modelId="{70F4B0D5-B642-48CB-94EE-E44502F16FB1}" type="parTrans" cxnId="{FAF0F797-A322-40E7-8EEF-F9960A87F2D4}">
      <dgm:prSet/>
      <dgm:spPr/>
      <dgm:t>
        <a:bodyPr/>
        <a:lstStyle/>
        <a:p>
          <a:endParaRPr lang="LID4096"/>
        </a:p>
      </dgm:t>
    </dgm:pt>
    <dgm:pt modelId="{11B8634B-BABE-46F0-88AD-1C774C7CF7AB}" type="sibTrans" cxnId="{FAF0F797-A322-40E7-8EEF-F9960A87F2D4}">
      <dgm:prSet/>
      <dgm:spPr/>
      <dgm:t>
        <a:bodyPr/>
        <a:lstStyle/>
        <a:p>
          <a:endParaRPr lang="LID4096"/>
        </a:p>
      </dgm:t>
    </dgm:pt>
    <dgm:pt modelId="{FFAE37F8-B99A-4348-A8FD-30C14C24A966}">
      <dgm:prSet phldrT="[Text]"/>
      <dgm:spPr>
        <a:solidFill>
          <a:srgbClr val="03256C"/>
        </a:solidFill>
        <a:ln>
          <a:solidFill>
            <a:schemeClr val="accent2">
              <a:lumMod val="60000"/>
              <a:lumOff val="40000"/>
            </a:schemeClr>
          </a:solidFill>
        </a:ln>
        <a:scene3d>
          <a:camera prst="orthographicFront"/>
          <a:lightRig rig="threePt" dir="t"/>
        </a:scene3d>
        <a:sp3d>
          <a:bevelT/>
        </a:sp3d>
      </dgm:spPr>
      <dgm:t>
        <a:bodyPr/>
        <a:lstStyle/>
        <a:p>
          <a:r>
            <a:rPr lang="en-US" dirty="0">
              <a:solidFill>
                <a:schemeClr val="tx1"/>
              </a:solidFill>
            </a:rPr>
            <a:t>N_estimators = 131</a:t>
          </a:r>
          <a:endParaRPr lang="LID4096" dirty="0">
            <a:solidFill>
              <a:schemeClr val="tx1"/>
            </a:solidFill>
          </a:endParaRPr>
        </a:p>
      </dgm:t>
    </dgm:pt>
    <dgm:pt modelId="{2B98E641-4A21-48C0-B91F-ED785BD15B9E}" type="parTrans" cxnId="{E0B25256-85DB-4A3C-9CA6-3E33DB9FCA67}">
      <dgm:prSet/>
      <dgm:spPr/>
      <dgm:t>
        <a:bodyPr/>
        <a:lstStyle/>
        <a:p>
          <a:endParaRPr lang="LID4096"/>
        </a:p>
      </dgm:t>
    </dgm:pt>
    <dgm:pt modelId="{BDCDE67C-6DB5-4B3F-ABA0-D82EE2DCA37A}" type="sibTrans" cxnId="{E0B25256-85DB-4A3C-9CA6-3E33DB9FCA67}">
      <dgm:prSet/>
      <dgm:spPr/>
      <dgm:t>
        <a:bodyPr/>
        <a:lstStyle/>
        <a:p>
          <a:endParaRPr lang="LID4096"/>
        </a:p>
      </dgm:t>
    </dgm:pt>
    <dgm:pt modelId="{75241ED8-4F07-4155-A6AA-F5509140DBFB}" type="pres">
      <dgm:prSet presAssocID="{156194B9-AF80-4F46-9D90-131BFBF6A3E5}" presName="compositeShape" presStyleCnt="0">
        <dgm:presLayoutVars>
          <dgm:dir/>
          <dgm:resizeHandles/>
        </dgm:presLayoutVars>
      </dgm:prSet>
      <dgm:spPr/>
    </dgm:pt>
    <dgm:pt modelId="{0C197545-31DD-4253-83D4-388B94A7D9BD}" type="pres">
      <dgm:prSet presAssocID="{156194B9-AF80-4F46-9D90-131BFBF6A3E5}" presName="pyramid" presStyleLbl="node1" presStyleIdx="0" presStyleCnt="1" custScaleX="85913" custLinFactNeighborX="-31563" custLinFactNeighborY="0"/>
      <dgm:spPr>
        <a:solidFill>
          <a:srgbClr val="06BEE1"/>
        </a:solidFill>
      </dgm:spPr>
    </dgm:pt>
    <dgm:pt modelId="{EFECD97E-C89B-42EC-BBA7-2ECA93B48EDE}" type="pres">
      <dgm:prSet presAssocID="{156194B9-AF80-4F46-9D90-131BFBF6A3E5}" presName="theList" presStyleCnt="0"/>
      <dgm:spPr/>
    </dgm:pt>
    <dgm:pt modelId="{49994889-0147-4C8A-9247-40553B7A15E3}" type="pres">
      <dgm:prSet presAssocID="{A17D4D40-125A-4080-88E5-E339A08C2351}" presName="aNode" presStyleLbl="fgAcc1" presStyleIdx="0" presStyleCnt="3" custScaleX="147510">
        <dgm:presLayoutVars>
          <dgm:bulletEnabled val="1"/>
        </dgm:presLayoutVars>
      </dgm:prSet>
      <dgm:spPr/>
    </dgm:pt>
    <dgm:pt modelId="{FDFCAD6C-6E5F-4360-A29D-F2C3C14A757E}" type="pres">
      <dgm:prSet presAssocID="{A17D4D40-125A-4080-88E5-E339A08C2351}" presName="aSpace" presStyleCnt="0"/>
      <dgm:spPr/>
    </dgm:pt>
    <dgm:pt modelId="{71F1D827-7029-4670-A979-A969E4673D78}" type="pres">
      <dgm:prSet presAssocID="{E4F2CF71-BBA9-4710-A61E-D2271563041C}" presName="aNode" presStyleLbl="fgAcc1" presStyleIdx="1" presStyleCnt="3" custScaleX="148439">
        <dgm:presLayoutVars>
          <dgm:bulletEnabled val="1"/>
        </dgm:presLayoutVars>
      </dgm:prSet>
      <dgm:spPr/>
    </dgm:pt>
    <dgm:pt modelId="{262C05E3-18A5-4454-9EB0-E749D79A050D}" type="pres">
      <dgm:prSet presAssocID="{E4F2CF71-BBA9-4710-A61E-D2271563041C}" presName="aSpace" presStyleCnt="0"/>
      <dgm:spPr/>
    </dgm:pt>
    <dgm:pt modelId="{B39155C8-47B7-487F-8334-5A379FE90BAD}" type="pres">
      <dgm:prSet presAssocID="{FFAE37F8-B99A-4348-A8FD-30C14C24A966}" presName="aNode" presStyleLbl="fgAcc1" presStyleIdx="2" presStyleCnt="3" custScaleX="150237">
        <dgm:presLayoutVars>
          <dgm:bulletEnabled val="1"/>
        </dgm:presLayoutVars>
      </dgm:prSet>
      <dgm:spPr/>
    </dgm:pt>
    <dgm:pt modelId="{A8ACF374-B0D4-42BC-A994-084AFFE4D6E9}" type="pres">
      <dgm:prSet presAssocID="{FFAE37F8-B99A-4348-A8FD-30C14C24A966}" presName="aSpace" presStyleCnt="0"/>
      <dgm:spPr/>
    </dgm:pt>
  </dgm:ptLst>
  <dgm:cxnLst>
    <dgm:cxn modelId="{A35F1325-1B69-404F-A3EF-DEBD6B882204}" type="presOf" srcId="{A17D4D40-125A-4080-88E5-E339A08C2351}" destId="{49994889-0147-4C8A-9247-40553B7A15E3}" srcOrd="0" destOrd="0" presId="urn:microsoft.com/office/officeart/2005/8/layout/pyramid2"/>
    <dgm:cxn modelId="{5EC6D960-6E4A-4D8B-AB4B-9A345B6BD02D}" type="presOf" srcId="{FFAE37F8-B99A-4348-A8FD-30C14C24A966}" destId="{B39155C8-47B7-487F-8334-5A379FE90BAD}" srcOrd="0" destOrd="0" presId="urn:microsoft.com/office/officeart/2005/8/layout/pyramid2"/>
    <dgm:cxn modelId="{56739349-F67A-489E-A3FE-1B3C9EE08867}" type="presOf" srcId="{156194B9-AF80-4F46-9D90-131BFBF6A3E5}" destId="{75241ED8-4F07-4155-A6AA-F5509140DBFB}" srcOrd="0" destOrd="0" presId="urn:microsoft.com/office/officeart/2005/8/layout/pyramid2"/>
    <dgm:cxn modelId="{E4944150-49FB-49C9-B3C5-108A1DEC2DA1}" type="presOf" srcId="{E4F2CF71-BBA9-4710-A61E-D2271563041C}" destId="{71F1D827-7029-4670-A979-A969E4673D78}" srcOrd="0" destOrd="0" presId="urn:microsoft.com/office/officeart/2005/8/layout/pyramid2"/>
    <dgm:cxn modelId="{E0B25256-85DB-4A3C-9CA6-3E33DB9FCA67}" srcId="{156194B9-AF80-4F46-9D90-131BFBF6A3E5}" destId="{FFAE37F8-B99A-4348-A8FD-30C14C24A966}" srcOrd="2" destOrd="0" parTransId="{2B98E641-4A21-48C0-B91F-ED785BD15B9E}" sibTransId="{BDCDE67C-6DB5-4B3F-ABA0-D82EE2DCA37A}"/>
    <dgm:cxn modelId="{FAF0F797-A322-40E7-8EEF-F9960A87F2D4}" srcId="{156194B9-AF80-4F46-9D90-131BFBF6A3E5}" destId="{E4F2CF71-BBA9-4710-A61E-D2271563041C}" srcOrd="1" destOrd="0" parTransId="{70F4B0D5-B642-48CB-94EE-E44502F16FB1}" sibTransId="{11B8634B-BABE-46F0-88AD-1C774C7CF7AB}"/>
    <dgm:cxn modelId="{07F873E9-239E-46B8-A9B5-DD5107C49BF7}" srcId="{156194B9-AF80-4F46-9D90-131BFBF6A3E5}" destId="{A17D4D40-125A-4080-88E5-E339A08C2351}" srcOrd="0" destOrd="0" parTransId="{54A58A32-1C86-4261-A104-AEA6A615A2EC}" sibTransId="{3D30AD52-78D8-49B8-8FD3-FE3487B08C82}"/>
    <dgm:cxn modelId="{0B71BA66-3CD2-4781-8F36-1FE29F4D5B1E}" type="presParOf" srcId="{75241ED8-4F07-4155-A6AA-F5509140DBFB}" destId="{0C197545-31DD-4253-83D4-388B94A7D9BD}" srcOrd="0" destOrd="0" presId="urn:microsoft.com/office/officeart/2005/8/layout/pyramid2"/>
    <dgm:cxn modelId="{83F8986B-3D09-4194-8825-600FBB618416}" type="presParOf" srcId="{75241ED8-4F07-4155-A6AA-F5509140DBFB}" destId="{EFECD97E-C89B-42EC-BBA7-2ECA93B48EDE}" srcOrd="1" destOrd="0" presId="urn:microsoft.com/office/officeart/2005/8/layout/pyramid2"/>
    <dgm:cxn modelId="{8F820549-0335-462C-9327-B49B97F9C24D}" type="presParOf" srcId="{EFECD97E-C89B-42EC-BBA7-2ECA93B48EDE}" destId="{49994889-0147-4C8A-9247-40553B7A15E3}" srcOrd="0" destOrd="0" presId="urn:microsoft.com/office/officeart/2005/8/layout/pyramid2"/>
    <dgm:cxn modelId="{23A77B36-85FE-41FE-959B-900E4EF0ADBA}" type="presParOf" srcId="{EFECD97E-C89B-42EC-BBA7-2ECA93B48EDE}" destId="{FDFCAD6C-6E5F-4360-A29D-F2C3C14A757E}" srcOrd="1" destOrd="0" presId="urn:microsoft.com/office/officeart/2005/8/layout/pyramid2"/>
    <dgm:cxn modelId="{88450EC3-3736-4653-8E3C-853208D8F540}" type="presParOf" srcId="{EFECD97E-C89B-42EC-BBA7-2ECA93B48EDE}" destId="{71F1D827-7029-4670-A979-A969E4673D78}" srcOrd="2" destOrd="0" presId="urn:microsoft.com/office/officeart/2005/8/layout/pyramid2"/>
    <dgm:cxn modelId="{525E2718-6896-45D2-91C3-0CC91225BA03}" type="presParOf" srcId="{EFECD97E-C89B-42EC-BBA7-2ECA93B48EDE}" destId="{262C05E3-18A5-4454-9EB0-E749D79A050D}" srcOrd="3" destOrd="0" presId="urn:microsoft.com/office/officeart/2005/8/layout/pyramid2"/>
    <dgm:cxn modelId="{6C9292CE-D810-4280-9474-7AD38821C1B7}" type="presParOf" srcId="{EFECD97E-C89B-42EC-BBA7-2ECA93B48EDE}" destId="{B39155C8-47B7-487F-8334-5A379FE90BAD}" srcOrd="4" destOrd="0" presId="urn:microsoft.com/office/officeart/2005/8/layout/pyramid2"/>
    <dgm:cxn modelId="{5C3CC19D-4611-491C-9B9A-0310CF854F6D}" type="presParOf" srcId="{EFECD97E-C89B-42EC-BBA7-2ECA93B48EDE}" destId="{A8ACF374-B0D4-42BC-A994-084AFFE4D6E9}" srcOrd="5" destOrd="0" presId="urn:microsoft.com/office/officeart/2005/8/layout/pyramid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0B4717-30FE-431C-8B74-CDB351FBB818}"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A91D5CBA-CD16-4F0F-AC6F-C20A4DC1769D}">
      <dgm:prSet/>
      <dgm:spPr>
        <a:solidFill>
          <a:srgbClr val="0B3913"/>
        </a:solidFill>
        <a:scene3d>
          <a:camera prst="orthographicFront"/>
          <a:lightRig rig="threePt" dir="t"/>
        </a:scene3d>
        <a:sp3d>
          <a:bevelT/>
        </a:sp3d>
      </dgm:spPr>
      <dgm:t>
        <a:bodyPr/>
        <a:lstStyle/>
        <a:p>
          <a:endParaRPr lang="en-US" dirty="0"/>
        </a:p>
      </dgm:t>
    </dgm:pt>
    <dgm:pt modelId="{32965805-CB22-4811-8AFC-1ED4297937D9}" type="parTrans" cxnId="{78CE04BB-2FAD-432E-92C7-113B9B3078E6}">
      <dgm:prSet/>
      <dgm:spPr/>
      <dgm:t>
        <a:bodyPr/>
        <a:lstStyle/>
        <a:p>
          <a:endParaRPr lang="en-US"/>
        </a:p>
      </dgm:t>
    </dgm:pt>
    <dgm:pt modelId="{17C254B4-23F0-4F0F-9A73-7ED0CF144164}" type="sibTrans" cxnId="{78CE04BB-2FAD-432E-92C7-113B9B3078E6}">
      <dgm:prSet phldrT="01" phldr="0"/>
      <dgm:spPr/>
      <dgm:t>
        <a:bodyPr/>
        <a:lstStyle/>
        <a:p>
          <a:r>
            <a:rPr lang="en-US"/>
            <a:t>01</a:t>
          </a:r>
          <a:endParaRPr lang="en-US" dirty="0"/>
        </a:p>
      </dgm:t>
    </dgm:pt>
    <dgm:pt modelId="{8705C5AF-84E6-4D7D-944D-14DBACA0B934}">
      <dgm:prSet/>
      <dgm:spPr>
        <a:solidFill>
          <a:schemeClr val="accent2">
            <a:lumMod val="50000"/>
          </a:schemeClr>
        </a:solidFill>
        <a:scene3d>
          <a:camera prst="orthographicFront"/>
          <a:lightRig rig="threePt" dir="t"/>
        </a:scene3d>
        <a:sp3d>
          <a:bevelT/>
        </a:sp3d>
      </dgm:spPr>
      <dgm:t>
        <a:bodyPr/>
        <a:lstStyle/>
        <a:p>
          <a:r>
            <a:rPr lang="en-US" dirty="0"/>
            <a:t>Within the scope of this project, Random</a:t>
          </a:r>
          <a:r>
            <a:rPr lang="en-US" baseline="0" dirty="0"/>
            <a:t> Forest algorithm will provide the highest accuracy rate of 81%, however, it is considerably slow in comparison with the other algorithms. Therefore, for a bigger dataset, the Decision Tree algorithm should be taken into consideration. </a:t>
          </a:r>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r>
            <a:rPr lang="en-US"/>
            <a:t>02</a:t>
          </a:r>
          <a:endParaRPr lang="en-US" dirty="0"/>
        </a:p>
      </dgm:t>
    </dgm:pt>
    <dgm:pt modelId="{362F8C0B-9790-4219-9748-1AFFA68EBC69}" type="pres">
      <dgm:prSet presAssocID="{7D0B4717-30FE-431C-8B74-CDB351FBB818}" presName="Name0" presStyleCnt="0">
        <dgm:presLayoutVars>
          <dgm:animLvl val="lvl"/>
          <dgm:resizeHandles val="exact"/>
        </dgm:presLayoutVars>
      </dgm:prSet>
      <dgm:spPr/>
    </dgm:pt>
    <dgm:pt modelId="{CF1DABCA-9A63-4A0D-B70E-7533E649F4A5}" type="pres">
      <dgm:prSet presAssocID="{A91D5CBA-CD16-4F0F-AC6F-C20A4DC1769D}" presName="compositeNode" presStyleCnt="0">
        <dgm:presLayoutVars>
          <dgm:bulletEnabled val="1"/>
        </dgm:presLayoutVars>
      </dgm:prSet>
      <dgm:spPr/>
    </dgm:pt>
    <dgm:pt modelId="{9E9B34E2-7BE9-41EC-B573-DBF74D9E9548}" type="pres">
      <dgm:prSet presAssocID="{A91D5CBA-CD16-4F0F-AC6F-C20A4DC1769D}" presName="bgRect" presStyleLbl="alignNode1" presStyleIdx="0" presStyleCnt="2" custLinFactNeighborX="-9753" custLinFactNeighborY="-1551"/>
      <dgm:spPr/>
    </dgm:pt>
    <dgm:pt modelId="{75D7DF23-4202-4D0D-B700-020689CB4A7E}" type="pres">
      <dgm:prSet presAssocID="{17C254B4-23F0-4F0F-9A73-7ED0CF144164}" presName="sibTransNodeRect" presStyleLbl="alignNode1" presStyleIdx="0" presStyleCnt="2">
        <dgm:presLayoutVars>
          <dgm:chMax val="0"/>
          <dgm:bulletEnabled val="1"/>
        </dgm:presLayoutVars>
      </dgm:prSet>
      <dgm:spPr/>
    </dgm:pt>
    <dgm:pt modelId="{47B8643E-5B34-474F-946B-AF4FB3D2BF3A}" type="pres">
      <dgm:prSet presAssocID="{A91D5CBA-CD16-4F0F-AC6F-C20A4DC1769D}" presName="nodeRect" presStyleLbl="alignNode1" presStyleIdx="0" presStyleCnt="2">
        <dgm:presLayoutVars>
          <dgm:bulletEnabled val="1"/>
        </dgm:presLayoutVars>
      </dgm:prSet>
      <dgm:spPr/>
    </dgm:pt>
    <dgm:pt modelId="{0D617114-ED98-4B7F-97AB-90CA55AA7BE9}" type="pres">
      <dgm:prSet presAssocID="{17C254B4-23F0-4F0F-9A73-7ED0CF144164}" presName="sibTrans" presStyleCnt="0"/>
      <dgm:spPr/>
    </dgm:pt>
    <dgm:pt modelId="{A22A71E3-FFD1-4D8C-B8CA-25716F8E3634}" type="pres">
      <dgm:prSet presAssocID="{8705C5AF-84E6-4D7D-944D-14DBACA0B934}" presName="compositeNode" presStyleCnt="0">
        <dgm:presLayoutVars>
          <dgm:bulletEnabled val="1"/>
        </dgm:presLayoutVars>
      </dgm:prSet>
      <dgm:spPr/>
    </dgm:pt>
    <dgm:pt modelId="{927F04E5-CF05-4D2C-A41A-2227988535FA}" type="pres">
      <dgm:prSet presAssocID="{8705C5AF-84E6-4D7D-944D-14DBACA0B934}" presName="bgRect" presStyleLbl="alignNode1" presStyleIdx="1" presStyleCnt="2" custLinFactX="18810" custLinFactNeighborX="100000" custLinFactNeighborY="-27812"/>
      <dgm:spPr/>
    </dgm:pt>
    <dgm:pt modelId="{A896680F-880D-4FB7-AD53-6C7A0E45EBBA}" type="pres">
      <dgm:prSet presAssocID="{4940D8B4-FF43-4555-BDAB-5D26DFC87CA0}" presName="sibTransNodeRect" presStyleLbl="alignNode1" presStyleIdx="1" presStyleCnt="2">
        <dgm:presLayoutVars>
          <dgm:chMax val="0"/>
          <dgm:bulletEnabled val="1"/>
        </dgm:presLayoutVars>
      </dgm:prSet>
      <dgm:spPr/>
    </dgm:pt>
    <dgm:pt modelId="{A2C508B8-18A7-45CB-BBF2-E1400E9B239A}" type="pres">
      <dgm:prSet presAssocID="{8705C5AF-84E6-4D7D-944D-14DBACA0B934}" presName="nodeRect" presStyleLbl="alignNode1" presStyleIdx="1" presStyleCnt="2">
        <dgm:presLayoutVars>
          <dgm:bulletEnabled val="1"/>
        </dgm:presLayoutVars>
      </dgm:prSet>
      <dgm:spPr/>
    </dgm:pt>
  </dgm:ptLst>
  <dgm:cxnLst>
    <dgm:cxn modelId="{CCB32036-935C-4E47-A554-72C4D66F3205}" type="presOf" srcId="{A91D5CBA-CD16-4F0F-AC6F-C20A4DC1769D}" destId="{9E9B34E2-7BE9-41EC-B573-DBF74D9E9548}" srcOrd="0" destOrd="0" presId="urn:microsoft.com/office/officeart/2016/7/layout/LinearBlockProcessNumbered"/>
    <dgm:cxn modelId="{B99E3A37-926A-4517-8C05-2204AE06E9F9}" type="presOf" srcId="{A91D5CBA-CD16-4F0F-AC6F-C20A4DC1769D}" destId="{47B8643E-5B34-474F-946B-AF4FB3D2BF3A}" srcOrd="1" destOrd="0" presId="urn:microsoft.com/office/officeart/2016/7/layout/LinearBlockProcessNumbered"/>
    <dgm:cxn modelId="{0EEEBF5D-64A5-4B4C-92C9-BC2E5F5BD0F8}" type="presOf" srcId="{7D0B4717-30FE-431C-8B74-CDB351FBB818}" destId="{362F8C0B-9790-4219-9748-1AFFA68EBC69}" srcOrd="0" destOrd="0" presId="urn:microsoft.com/office/officeart/2016/7/layout/LinearBlockProcessNumbered"/>
    <dgm:cxn modelId="{12E48645-3790-4891-9532-28810A388EEC}" type="presOf" srcId="{8705C5AF-84E6-4D7D-944D-14DBACA0B934}" destId="{927F04E5-CF05-4D2C-A41A-2227988535FA}" srcOrd="0" destOrd="0" presId="urn:microsoft.com/office/officeart/2016/7/layout/LinearBlockProcessNumbered"/>
    <dgm:cxn modelId="{78117B7F-6A49-488A-8FD4-6A9802325646}" type="presOf" srcId="{17C254B4-23F0-4F0F-9A73-7ED0CF144164}" destId="{75D7DF23-4202-4D0D-B700-020689CB4A7E}" srcOrd="0" destOrd="0" presId="urn:microsoft.com/office/officeart/2016/7/layout/LinearBlockProcessNumbered"/>
    <dgm:cxn modelId="{BCC881B8-8092-4135-93B6-4B7B5E26EEB2}" srcId="{7D0B4717-30FE-431C-8B74-CDB351FBB818}" destId="{8705C5AF-84E6-4D7D-944D-14DBACA0B934}" srcOrd="1" destOrd="0" parTransId="{1B9A8040-357C-4BD7-8E0F-E6DDCEB5E636}" sibTransId="{4940D8B4-FF43-4555-BDAB-5D26DFC87CA0}"/>
    <dgm:cxn modelId="{78CE04BB-2FAD-432E-92C7-113B9B3078E6}" srcId="{7D0B4717-30FE-431C-8B74-CDB351FBB818}" destId="{A91D5CBA-CD16-4F0F-AC6F-C20A4DC1769D}" srcOrd="0" destOrd="0" parTransId="{32965805-CB22-4811-8AFC-1ED4297937D9}" sibTransId="{17C254B4-23F0-4F0F-9A73-7ED0CF144164}"/>
    <dgm:cxn modelId="{3DA0C9C3-76AE-498D-B88C-9EE814239F03}" type="presOf" srcId="{4940D8B4-FF43-4555-BDAB-5D26DFC87CA0}" destId="{A896680F-880D-4FB7-AD53-6C7A0E45EBBA}" srcOrd="0" destOrd="0" presId="urn:microsoft.com/office/officeart/2016/7/layout/LinearBlockProcessNumbered"/>
    <dgm:cxn modelId="{B9A1CFDC-2DCE-45E6-B74B-88F15B22DDDA}" type="presOf" srcId="{8705C5AF-84E6-4D7D-944D-14DBACA0B934}" destId="{A2C508B8-18A7-45CB-BBF2-E1400E9B239A}" srcOrd="1" destOrd="0" presId="urn:microsoft.com/office/officeart/2016/7/layout/LinearBlockProcessNumbered"/>
    <dgm:cxn modelId="{7100A353-E2D0-4358-A187-C04C2C1C5003}" type="presParOf" srcId="{362F8C0B-9790-4219-9748-1AFFA68EBC69}" destId="{CF1DABCA-9A63-4A0D-B70E-7533E649F4A5}" srcOrd="0" destOrd="0" presId="urn:microsoft.com/office/officeart/2016/7/layout/LinearBlockProcessNumbered"/>
    <dgm:cxn modelId="{537F90CC-14C1-466F-ADE3-672427F87CE9}" type="presParOf" srcId="{CF1DABCA-9A63-4A0D-B70E-7533E649F4A5}" destId="{9E9B34E2-7BE9-41EC-B573-DBF74D9E9548}" srcOrd="0" destOrd="0" presId="urn:microsoft.com/office/officeart/2016/7/layout/LinearBlockProcessNumbered"/>
    <dgm:cxn modelId="{3E7447D9-6F47-4D01-B67F-798703938D15}" type="presParOf" srcId="{CF1DABCA-9A63-4A0D-B70E-7533E649F4A5}" destId="{75D7DF23-4202-4D0D-B700-020689CB4A7E}" srcOrd="1" destOrd="0" presId="urn:microsoft.com/office/officeart/2016/7/layout/LinearBlockProcessNumbered"/>
    <dgm:cxn modelId="{E3543F62-4CA0-4DC8-9836-DCC81CEAB616}" type="presParOf" srcId="{CF1DABCA-9A63-4A0D-B70E-7533E649F4A5}" destId="{47B8643E-5B34-474F-946B-AF4FB3D2BF3A}" srcOrd="2" destOrd="0" presId="urn:microsoft.com/office/officeart/2016/7/layout/LinearBlockProcessNumbered"/>
    <dgm:cxn modelId="{BE27EA5F-74EC-4A81-90CC-C3225839C58B}" type="presParOf" srcId="{362F8C0B-9790-4219-9748-1AFFA68EBC69}" destId="{0D617114-ED98-4B7F-97AB-90CA55AA7BE9}" srcOrd="1" destOrd="0" presId="urn:microsoft.com/office/officeart/2016/7/layout/LinearBlockProcessNumbered"/>
    <dgm:cxn modelId="{2F6D4A4E-3160-4AB9-8A3A-E22D63244504}" type="presParOf" srcId="{362F8C0B-9790-4219-9748-1AFFA68EBC69}" destId="{A22A71E3-FFD1-4D8C-B8CA-25716F8E3634}" srcOrd="2" destOrd="0" presId="urn:microsoft.com/office/officeart/2016/7/layout/LinearBlockProcessNumbered"/>
    <dgm:cxn modelId="{B47D3F81-25E0-4BBB-9F3A-FF6D9924353F}" type="presParOf" srcId="{A22A71E3-FFD1-4D8C-B8CA-25716F8E3634}" destId="{927F04E5-CF05-4D2C-A41A-2227988535FA}" srcOrd="0" destOrd="0" presId="urn:microsoft.com/office/officeart/2016/7/layout/LinearBlockProcessNumbered"/>
    <dgm:cxn modelId="{2C96F426-652F-4E29-9749-18FF075B60A1}" type="presParOf" srcId="{A22A71E3-FFD1-4D8C-B8CA-25716F8E3634}" destId="{A896680F-880D-4FB7-AD53-6C7A0E45EBBA}" srcOrd="1" destOrd="0" presId="urn:microsoft.com/office/officeart/2016/7/layout/LinearBlockProcessNumbered"/>
    <dgm:cxn modelId="{B3B6256C-9EB3-4897-B55C-A3CB666C2DA1}" type="presParOf" srcId="{A22A71E3-FFD1-4D8C-B8CA-25716F8E3634}" destId="{A2C508B8-18A7-45CB-BBF2-E1400E9B239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862CF2-F11D-439B-BECD-EC411A8AC9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LID4096"/>
        </a:p>
      </dgm:t>
    </dgm:pt>
    <dgm:pt modelId="{A7D9C4D4-176D-448B-BDE6-B09BE68DE702}">
      <dgm:prSet phldrT="[Text]"/>
      <dgm:spPr>
        <a:solidFill>
          <a:srgbClr val="00B050"/>
        </a:solidFill>
      </dgm:spPr>
      <dgm:t>
        <a:bodyPr/>
        <a:lstStyle/>
        <a:p>
          <a:r>
            <a:rPr lang="en-US" dirty="0"/>
            <a:t>       Service</a:t>
          </a:r>
          <a:endParaRPr lang="LID4096" dirty="0"/>
        </a:p>
      </dgm:t>
    </dgm:pt>
    <dgm:pt modelId="{8726F02E-0069-43E5-8D48-745FE72B0683}" type="parTrans" cxnId="{D6EB52DC-0183-4E73-A729-26D9E8DC3D1E}">
      <dgm:prSet/>
      <dgm:spPr/>
      <dgm:t>
        <a:bodyPr/>
        <a:lstStyle/>
        <a:p>
          <a:endParaRPr lang="LID4096"/>
        </a:p>
      </dgm:t>
    </dgm:pt>
    <dgm:pt modelId="{FB329FFF-0684-422C-9E94-FC7931E20FB9}" type="sibTrans" cxnId="{D6EB52DC-0183-4E73-A729-26D9E8DC3D1E}">
      <dgm:prSet/>
      <dgm:spPr/>
      <dgm:t>
        <a:bodyPr/>
        <a:lstStyle/>
        <a:p>
          <a:endParaRPr lang="LID4096"/>
        </a:p>
      </dgm:t>
    </dgm:pt>
    <dgm:pt modelId="{48BF6536-1D8C-4F3F-9073-F0590AF6C48E}">
      <dgm:prSet phldrT="[Text]"/>
      <dgm:spPr>
        <a:solidFill>
          <a:srgbClr val="92D050"/>
        </a:solidFill>
      </dgm:spPr>
      <dgm:t>
        <a:bodyPr/>
        <a:lstStyle/>
        <a:p>
          <a:r>
            <a:rPr lang="en-US" dirty="0"/>
            <a:t>       Marketing</a:t>
          </a:r>
          <a:endParaRPr lang="LID4096" dirty="0"/>
        </a:p>
      </dgm:t>
    </dgm:pt>
    <dgm:pt modelId="{6BE5C9DC-D66B-4E49-9EFC-35AB1C6D1551}" type="parTrans" cxnId="{E586F2E5-7F9B-4A96-9DD7-49893C74E275}">
      <dgm:prSet/>
      <dgm:spPr/>
      <dgm:t>
        <a:bodyPr/>
        <a:lstStyle/>
        <a:p>
          <a:endParaRPr lang="LID4096"/>
        </a:p>
      </dgm:t>
    </dgm:pt>
    <dgm:pt modelId="{C79D298E-E47A-419C-B57F-F115AD2D70A0}" type="sibTrans" cxnId="{E586F2E5-7F9B-4A96-9DD7-49893C74E275}">
      <dgm:prSet/>
      <dgm:spPr/>
      <dgm:t>
        <a:bodyPr/>
        <a:lstStyle/>
        <a:p>
          <a:endParaRPr lang="LID4096"/>
        </a:p>
      </dgm:t>
    </dgm:pt>
    <dgm:pt modelId="{FCED0279-7E2E-45B9-8573-82B09CBA2057}">
      <dgm:prSet/>
      <dgm:spPr/>
      <dgm:t>
        <a:bodyPr/>
        <a:lstStyle/>
        <a:p>
          <a:r>
            <a:rPr lang="en-US" dirty="0"/>
            <a:t>Enhance tech support</a:t>
          </a:r>
          <a:endParaRPr lang="LID4096" dirty="0"/>
        </a:p>
      </dgm:t>
    </dgm:pt>
    <dgm:pt modelId="{A0C8E2A4-9A5D-479C-B0F0-9A8BD640985B}" type="parTrans" cxnId="{D74796DB-6FAD-470F-9190-420795C8755A}">
      <dgm:prSet/>
      <dgm:spPr/>
      <dgm:t>
        <a:bodyPr/>
        <a:lstStyle/>
        <a:p>
          <a:endParaRPr lang="LID4096"/>
        </a:p>
      </dgm:t>
    </dgm:pt>
    <dgm:pt modelId="{88F611F9-AE5C-4B5D-ABA6-0561E69A3E34}" type="sibTrans" cxnId="{D74796DB-6FAD-470F-9190-420795C8755A}">
      <dgm:prSet/>
      <dgm:spPr/>
      <dgm:t>
        <a:bodyPr/>
        <a:lstStyle/>
        <a:p>
          <a:endParaRPr lang="LID4096"/>
        </a:p>
      </dgm:t>
    </dgm:pt>
    <dgm:pt modelId="{4DF33C2E-813E-4795-8A6D-855FBDA62D09}">
      <dgm:prSet/>
      <dgm:spPr/>
      <dgm:t>
        <a:bodyPr/>
        <a:lstStyle/>
        <a:p>
          <a:r>
            <a:rPr lang="en-US" dirty="0"/>
            <a:t>Improve Fiber optic</a:t>
          </a:r>
          <a:endParaRPr lang="LID4096" dirty="0"/>
        </a:p>
      </dgm:t>
    </dgm:pt>
    <dgm:pt modelId="{30578724-DB34-40AB-A69B-8B49F15ABFC3}" type="parTrans" cxnId="{3F61DEED-A757-45B8-869B-CCBE5032A640}">
      <dgm:prSet/>
      <dgm:spPr/>
      <dgm:t>
        <a:bodyPr/>
        <a:lstStyle/>
        <a:p>
          <a:endParaRPr lang="LID4096"/>
        </a:p>
      </dgm:t>
    </dgm:pt>
    <dgm:pt modelId="{10AB257B-84CE-4237-8411-F574346997D6}" type="sibTrans" cxnId="{3F61DEED-A757-45B8-869B-CCBE5032A640}">
      <dgm:prSet/>
      <dgm:spPr/>
      <dgm:t>
        <a:bodyPr/>
        <a:lstStyle/>
        <a:p>
          <a:endParaRPr lang="LID4096"/>
        </a:p>
      </dgm:t>
    </dgm:pt>
    <dgm:pt modelId="{4E1998DF-37CC-4051-8345-541D87F85128}">
      <dgm:prSet/>
      <dgm:spPr/>
      <dgm:t>
        <a:bodyPr/>
        <a:lstStyle/>
        <a:p>
          <a:r>
            <a:rPr lang="en-US" dirty="0"/>
            <a:t>Direct customers to simple payment methods </a:t>
          </a:r>
          <a:endParaRPr lang="LID4096" dirty="0"/>
        </a:p>
      </dgm:t>
    </dgm:pt>
    <dgm:pt modelId="{E523B9C4-32D4-446E-98A3-1693D3DAC4E6}" type="parTrans" cxnId="{28A89FA3-C62E-4EF0-902B-073D0B470F2D}">
      <dgm:prSet/>
      <dgm:spPr/>
      <dgm:t>
        <a:bodyPr/>
        <a:lstStyle/>
        <a:p>
          <a:endParaRPr lang="LID4096"/>
        </a:p>
      </dgm:t>
    </dgm:pt>
    <dgm:pt modelId="{2F1A8042-162F-44DB-81CB-4A1BF8A451C1}" type="sibTrans" cxnId="{28A89FA3-C62E-4EF0-902B-073D0B470F2D}">
      <dgm:prSet/>
      <dgm:spPr/>
      <dgm:t>
        <a:bodyPr/>
        <a:lstStyle/>
        <a:p>
          <a:endParaRPr lang="LID4096"/>
        </a:p>
      </dgm:t>
    </dgm:pt>
    <dgm:pt modelId="{AD1C6EB7-B13D-485F-BCC3-5357DB0F13E0}">
      <dgm:prSet/>
      <dgm:spPr/>
      <dgm:t>
        <a:bodyPr/>
        <a:lstStyle/>
        <a:p>
          <a:r>
            <a:rPr lang="en-US" dirty="0"/>
            <a:t>Aim to move customers to long-term contracts</a:t>
          </a:r>
          <a:endParaRPr lang="LID4096" dirty="0"/>
        </a:p>
      </dgm:t>
    </dgm:pt>
    <dgm:pt modelId="{334E059E-5C71-420C-AEF1-881FFB2A893D}" type="parTrans" cxnId="{F2E82B06-F840-490D-BF21-C10DDD09187E}">
      <dgm:prSet/>
      <dgm:spPr/>
      <dgm:t>
        <a:bodyPr/>
        <a:lstStyle/>
        <a:p>
          <a:endParaRPr lang="LID4096"/>
        </a:p>
      </dgm:t>
    </dgm:pt>
    <dgm:pt modelId="{A3436361-73EA-4CF5-961E-83BFAB1AFC09}" type="sibTrans" cxnId="{F2E82B06-F840-490D-BF21-C10DDD09187E}">
      <dgm:prSet/>
      <dgm:spPr/>
      <dgm:t>
        <a:bodyPr/>
        <a:lstStyle/>
        <a:p>
          <a:endParaRPr lang="LID4096"/>
        </a:p>
      </dgm:t>
    </dgm:pt>
    <dgm:pt modelId="{14F1BA5B-03B7-4BEF-BF6F-CA64B7754561}">
      <dgm:prSet/>
      <dgm:spPr/>
      <dgm:t>
        <a:bodyPr/>
        <a:lstStyle/>
        <a:p>
          <a:r>
            <a:rPr lang="en-US" dirty="0"/>
            <a:t>Attempt to upgrade customers to online services</a:t>
          </a:r>
          <a:endParaRPr lang="LID4096" dirty="0"/>
        </a:p>
      </dgm:t>
    </dgm:pt>
    <dgm:pt modelId="{AA195178-8F8C-4AE8-B9D2-18434FF65DB8}" type="parTrans" cxnId="{B2B466E7-944E-446D-9826-A171FB9D3F47}">
      <dgm:prSet/>
      <dgm:spPr/>
      <dgm:t>
        <a:bodyPr/>
        <a:lstStyle/>
        <a:p>
          <a:endParaRPr lang="LID4096"/>
        </a:p>
      </dgm:t>
    </dgm:pt>
    <dgm:pt modelId="{E7579FA4-F14A-41EC-8CCD-0FC53C3A0634}" type="sibTrans" cxnId="{B2B466E7-944E-446D-9826-A171FB9D3F47}">
      <dgm:prSet/>
      <dgm:spPr/>
      <dgm:t>
        <a:bodyPr/>
        <a:lstStyle/>
        <a:p>
          <a:endParaRPr lang="LID4096"/>
        </a:p>
      </dgm:t>
    </dgm:pt>
    <dgm:pt modelId="{C0A9730A-A5BF-4A36-8991-62A1CB6F9A55}" type="pres">
      <dgm:prSet presAssocID="{42862CF2-F11D-439B-BECD-EC411A8AC9D6}" presName="linear" presStyleCnt="0">
        <dgm:presLayoutVars>
          <dgm:dir/>
          <dgm:animLvl val="lvl"/>
          <dgm:resizeHandles val="exact"/>
        </dgm:presLayoutVars>
      </dgm:prSet>
      <dgm:spPr/>
    </dgm:pt>
    <dgm:pt modelId="{43DF6DFB-7166-4A2E-9C10-6571F5FE00CA}" type="pres">
      <dgm:prSet presAssocID="{A7D9C4D4-176D-448B-BDE6-B09BE68DE702}" presName="parentLin" presStyleCnt="0"/>
      <dgm:spPr/>
    </dgm:pt>
    <dgm:pt modelId="{0E32DE25-E663-4744-BB59-BDEC7B52C18E}" type="pres">
      <dgm:prSet presAssocID="{A7D9C4D4-176D-448B-BDE6-B09BE68DE702}" presName="parentLeftMargin" presStyleLbl="node1" presStyleIdx="0" presStyleCnt="2"/>
      <dgm:spPr/>
    </dgm:pt>
    <dgm:pt modelId="{3E2F6646-6A2D-4086-BB17-18B10D20C2E1}" type="pres">
      <dgm:prSet presAssocID="{A7D9C4D4-176D-448B-BDE6-B09BE68DE702}" presName="parentText" presStyleLbl="node1" presStyleIdx="0" presStyleCnt="2">
        <dgm:presLayoutVars>
          <dgm:chMax val="0"/>
          <dgm:bulletEnabled val="1"/>
        </dgm:presLayoutVars>
      </dgm:prSet>
      <dgm:spPr/>
    </dgm:pt>
    <dgm:pt modelId="{2B829262-61D9-4728-8D7C-9521BD5A3A87}" type="pres">
      <dgm:prSet presAssocID="{A7D9C4D4-176D-448B-BDE6-B09BE68DE702}" presName="negativeSpace" presStyleCnt="0"/>
      <dgm:spPr/>
    </dgm:pt>
    <dgm:pt modelId="{1385EBF8-C065-498D-9731-CE5288153A42}" type="pres">
      <dgm:prSet presAssocID="{A7D9C4D4-176D-448B-BDE6-B09BE68DE702}" presName="childText" presStyleLbl="conFgAcc1" presStyleIdx="0" presStyleCnt="2">
        <dgm:presLayoutVars>
          <dgm:bulletEnabled val="1"/>
        </dgm:presLayoutVars>
      </dgm:prSet>
      <dgm:spPr/>
    </dgm:pt>
    <dgm:pt modelId="{D1F0B755-FE2F-4839-91E4-82C44BC9FC8A}" type="pres">
      <dgm:prSet presAssocID="{FB329FFF-0684-422C-9E94-FC7931E20FB9}" presName="spaceBetweenRectangles" presStyleCnt="0"/>
      <dgm:spPr/>
    </dgm:pt>
    <dgm:pt modelId="{B2CC616F-8193-4F9A-A656-619E381AAC53}" type="pres">
      <dgm:prSet presAssocID="{48BF6536-1D8C-4F3F-9073-F0590AF6C48E}" presName="parentLin" presStyleCnt="0"/>
      <dgm:spPr/>
    </dgm:pt>
    <dgm:pt modelId="{4D7E11E9-E361-423B-A9E1-FCF3FEA5BF51}" type="pres">
      <dgm:prSet presAssocID="{48BF6536-1D8C-4F3F-9073-F0590AF6C48E}" presName="parentLeftMargin" presStyleLbl="node1" presStyleIdx="0" presStyleCnt="2"/>
      <dgm:spPr/>
    </dgm:pt>
    <dgm:pt modelId="{52C63DE7-C2E8-43EF-A0A3-096EEACC577A}" type="pres">
      <dgm:prSet presAssocID="{48BF6536-1D8C-4F3F-9073-F0590AF6C48E}" presName="parentText" presStyleLbl="node1" presStyleIdx="1" presStyleCnt="2">
        <dgm:presLayoutVars>
          <dgm:chMax val="0"/>
          <dgm:bulletEnabled val="1"/>
        </dgm:presLayoutVars>
      </dgm:prSet>
      <dgm:spPr/>
    </dgm:pt>
    <dgm:pt modelId="{D337A9F2-73AC-48C1-9843-240A29D5A007}" type="pres">
      <dgm:prSet presAssocID="{48BF6536-1D8C-4F3F-9073-F0590AF6C48E}" presName="negativeSpace" presStyleCnt="0"/>
      <dgm:spPr/>
    </dgm:pt>
    <dgm:pt modelId="{1A2836F4-775B-44C7-B931-704B54140A5D}" type="pres">
      <dgm:prSet presAssocID="{48BF6536-1D8C-4F3F-9073-F0590AF6C48E}" presName="childText" presStyleLbl="conFgAcc1" presStyleIdx="1" presStyleCnt="2" custLinFactNeighborY="7200">
        <dgm:presLayoutVars>
          <dgm:bulletEnabled val="1"/>
        </dgm:presLayoutVars>
      </dgm:prSet>
      <dgm:spPr/>
    </dgm:pt>
  </dgm:ptLst>
  <dgm:cxnLst>
    <dgm:cxn modelId="{8825AF04-2C1A-49DC-A253-539F238B7AC3}" type="presOf" srcId="{42862CF2-F11D-439B-BECD-EC411A8AC9D6}" destId="{C0A9730A-A5BF-4A36-8991-62A1CB6F9A55}" srcOrd="0" destOrd="0" presId="urn:microsoft.com/office/officeart/2005/8/layout/list1"/>
    <dgm:cxn modelId="{F2E82B06-F840-490D-BF21-C10DDD09187E}" srcId="{48BF6536-1D8C-4F3F-9073-F0590AF6C48E}" destId="{AD1C6EB7-B13D-485F-BCC3-5357DB0F13E0}" srcOrd="0" destOrd="0" parTransId="{334E059E-5C71-420C-AEF1-881FFB2A893D}" sibTransId="{A3436361-73EA-4CF5-961E-83BFAB1AFC09}"/>
    <dgm:cxn modelId="{ED1CC113-787B-4FF0-891C-31C5968176EE}" type="presOf" srcId="{A7D9C4D4-176D-448B-BDE6-B09BE68DE702}" destId="{3E2F6646-6A2D-4086-BB17-18B10D20C2E1}" srcOrd="1" destOrd="0" presId="urn:microsoft.com/office/officeart/2005/8/layout/list1"/>
    <dgm:cxn modelId="{9D6EC313-1AB7-4588-8E1B-5BB86A7D21BC}" type="presOf" srcId="{4E1998DF-37CC-4051-8345-541D87F85128}" destId="{1385EBF8-C065-498D-9731-CE5288153A42}" srcOrd="0" destOrd="2" presId="urn:microsoft.com/office/officeart/2005/8/layout/list1"/>
    <dgm:cxn modelId="{1D81A522-93BF-4F99-95D7-DFACB9DDDBA3}" type="presOf" srcId="{AD1C6EB7-B13D-485F-BCC3-5357DB0F13E0}" destId="{1A2836F4-775B-44C7-B931-704B54140A5D}" srcOrd="0" destOrd="0" presId="urn:microsoft.com/office/officeart/2005/8/layout/list1"/>
    <dgm:cxn modelId="{97E49241-99B1-4F2F-9FDA-2B8A18530EF2}" type="presOf" srcId="{48BF6536-1D8C-4F3F-9073-F0590AF6C48E}" destId="{4D7E11E9-E361-423B-A9E1-FCF3FEA5BF51}" srcOrd="0" destOrd="0" presId="urn:microsoft.com/office/officeart/2005/8/layout/list1"/>
    <dgm:cxn modelId="{2E1C6A42-F5CF-4255-B2F7-6156E1CF8712}" type="presOf" srcId="{FCED0279-7E2E-45B9-8573-82B09CBA2057}" destId="{1385EBF8-C065-498D-9731-CE5288153A42}" srcOrd="0" destOrd="0" presId="urn:microsoft.com/office/officeart/2005/8/layout/list1"/>
    <dgm:cxn modelId="{29AA0A6F-A37D-438B-AD6F-F992F67BD8AF}" type="presOf" srcId="{14F1BA5B-03B7-4BEF-BF6F-CA64B7754561}" destId="{1A2836F4-775B-44C7-B931-704B54140A5D}" srcOrd="0" destOrd="1" presId="urn:microsoft.com/office/officeart/2005/8/layout/list1"/>
    <dgm:cxn modelId="{0AAAF597-0D82-4A1D-9B03-A9883F1F9FD7}" type="presOf" srcId="{A7D9C4D4-176D-448B-BDE6-B09BE68DE702}" destId="{0E32DE25-E663-4744-BB59-BDEC7B52C18E}" srcOrd="0" destOrd="0" presId="urn:microsoft.com/office/officeart/2005/8/layout/list1"/>
    <dgm:cxn modelId="{44267F9B-5138-4F5B-B8F4-DC364547F1DB}" type="presOf" srcId="{4DF33C2E-813E-4795-8A6D-855FBDA62D09}" destId="{1385EBF8-C065-498D-9731-CE5288153A42}" srcOrd="0" destOrd="1" presId="urn:microsoft.com/office/officeart/2005/8/layout/list1"/>
    <dgm:cxn modelId="{28A89FA3-C62E-4EF0-902B-073D0B470F2D}" srcId="{A7D9C4D4-176D-448B-BDE6-B09BE68DE702}" destId="{4E1998DF-37CC-4051-8345-541D87F85128}" srcOrd="2" destOrd="0" parTransId="{E523B9C4-32D4-446E-98A3-1693D3DAC4E6}" sibTransId="{2F1A8042-162F-44DB-81CB-4A1BF8A451C1}"/>
    <dgm:cxn modelId="{EB89ABBC-8871-46F3-9074-6E98351FDDBB}" type="presOf" srcId="{48BF6536-1D8C-4F3F-9073-F0590AF6C48E}" destId="{52C63DE7-C2E8-43EF-A0A3-096EEACC577A}" srcOrd="1" destOrd="0" presId="urn:microsoft.com/office/officeart/2005/8/layout/list1"/>
    <dgm:cxn modelId="{D74796DB-6FAD-470F-9190-420795C8755A}" srcId="{A7D9C4D4-176D-448B-BDE6-B09BE68DE702}" destId="{FCED0279-7E2E-45B9-8573-82B09CBA2057}" srcOrd="0" destOrd="0" parTransId="{A0C8E2A4-9A5D-479C-B0F0-9A8BD640985B}" sibTransId="{88F611F9-AE5C-4B5D-ABA6-0561E69A3E34}"/>
    <dgm:cxn modelId="{D6EB52DC-0183-4E73-A729-26D9E8DC3D1E}" srcId="{42862CF2-F11D-439B-BECD-EC411A8AC9D6}" destId="{A7D9C4D4-176D-448B-BDE6-B09BE68DE702}" srcOrd="0" destOrd="0" parTransId="{8726F02E-0069-43E5-8D48-745FE72B0683}" sibTransId="{FB329FFF-0684-422C-9E94-FC7931E20FB9}"/>
    <dgm:cxn modelId="{E586F2E5-7F9B-4A96-9DD7-49893C74E275}" srcId="{42862CF2-F11D-439B-BECD-EC411A8AC9D6}" destId="{48BF6536-1D8C-4F3F-9073-F0590AF6C48E}" srcOrd="1" destOrd="0" parTransId="{6BE5C9DC-D66B-4E49-9EFC-35AB1C6D1551}" sibTransId="{C79D298E-E47A-419C-B57F-F115AD2D70A0}"/>
    <dgm:cxn modelId="{B2B466E7-944E-446D-9826-A171FB9D3F47}" srcId="{48BF6536-1D8C-4F3F-9073-F0590AF6C48E}" destId="{14F1BA5B-03B7-4BEF-BF6F-CA64B7754561}" srcOrd="1" destOrd="0" parTransId="{AA195178-8F8C-4AE8-B9D2-18434FF65DB8}" sibTransId="{E7579FA4-F14A-41EC-8CCD-0FC53C3A0634}"/>
    <dgm:cxn modelId="{3F61DEED-A757-45B8-869B-CCBE5032A640}" srcId="{A7D9C4D4-176D-448B-BDE6-B09BE68DE702}" destId="{4DF33C2E-813E-4795-8A6D-855FBDA62D09}" srcOrd="1" destOrd="0" parTransId="{30578724-DB34-40AB-A69B-8B49F15ABFC3}" sibTransId="{10AB257B-84CE-4237-8411-F574346997D6}"/>
    <dgm:cxn modelId="{D2E7F032-5002-41DB-A6DA-1F76C467A086}" type="presParOf" srcId="{C0A9730A-A5BF-4A36-8991-62A1CB6F9A55}" destId="{43DF6DFB-7166-4A2E-9C10-6571F5FE00CA}" srcOrd="0" destOrd="0" presId="urn:microsoft.com/office/officeart/2005/8/layout/list1"/>
    <dgm:cxn modelId="{D2ADC1A4-3AEC-46D2-8561-48B2508FA5E6}" type="presParOf" srcId="{43DF6DFB-7166-4A2E-9C10-6571F5FE00CA}" destId="{0E32DE25-E663-4744-BB59-BDEC7B52C18E}" srcOrd="0" destOrd="0" presId="urn:microsoft.com/office/officeart/2005/8/layout/list1"/>
    <dgm:cxn modelId="{8357888C-99C5-4748-9858-8E4B1DE2904D}" type="presParOf" srcId="{43DF6DFB-7166-4A2E-9C10-6571F5FE00CA}" destId="{3E2F6646-6A2D-4086-BB17-18B10D20C2E1}" srcOrd="1" destOrd="0" presId="urn:microsoft.com/office/officeart/2005/8/layout/list1"/>
    <dgm:cxn modelId="{DE19DD70-204E-473C-8571-673381394B5C}" type="presParOf" srcId="{C0A9730A-A5BF-4A36-8991-62A1CB6F9A55}" destId="{2B829262-61D9-4728-8D7C-9521BD5A3A87}" srcOrd="1" destOrd="0" presId="urn:microsoft.com/office/officeart/2005/8/layout/list1"/>
    <dgm:cxn modelId="{91B9607B-9C01-4BAA-9B59-F8BA3113F374}" type="presParOf" srcId="{C0A9730A-A5BF-4A36-8991-62A1CB6F9A55}" destId="{1385EBF8-C065-498D-9731-CE5288153A42}" srcOrd="2" destOrd="0" presId="urn:microsoft.com/office/officeart/2005/8/layout/list1"/>
    <dgm:cxn modelId="{4E688D49-FB7B-4BFB-BDDF-399A7F339418}" type="presParOf" srcId="{C0A9730A-A5BF-4A36-8991-62A1CB6F9A55}" destId="{D1F0B755-FE2F-4839-91E4-82C44BC9FC8A}" srcOrd="3" destOrd="0" presId="urn:microsoft.com/office/officeart/2005/8/layout/list1"/>
    <dgm:cxn modelId="{127C726C-CB12-4F1F-A80D-B115C9AA9841}" type="presParOf" srcId="{C0A9730A-A5BF-4A36-8991-62A1CB6F9A55}" destId="{B2CC616F-8193-4F9A-A656-619E381AAC53}" srcOrd="4" destOrd="0" presId="urn:microsoft.com/office/officeart/2005/8/layout/list1"/>
    <dgm:cxn modelId="{FAB5CD6D-14EA-4AE0-B1CC-92E42D8B6F1D}" type="presParOf" srcId="{B2CC616F-8193-4F9A-A656-619E381AAC53}" destId="{4D7E11E9-E361-423B-A9E1-FCF3FEA5BF51}" srcOrd="0" destOrd="0" presId="urn:microsoft.com/office/officeart/2005/8/layout/list1"/>
    <dgm:cxn modelId="{23C4101D-2831-444B-A7FE-81EACE3B220F}" type="presParOf" srcId="{B2CC616F-8193-4F9A-A656-619E381AAC53}" destId="{52C63DE7-C2E8-43EF-A0A3-096EEACC577A}" srcOrd="1" destOrd="0" presId="urn:microsoft.com/office/officeart/2005/8/layout/list1"/>
    <dgm:cxn modelId="{6703B42C-ABB3-4C7B-969E-B8D3C8ECBB6C}" type="presParOf" srcId="{C0A9730A-A5BF-4A36-8991-62A1CB6F9A55}" destId="{D337A9F2-73AC-48C1-9843-240A29D5A007}" srcOrd="5" destOrd="0" presId="urn:microsoft.com/office/officeart/2005/8/layout/list1"/>
    <dgm:cxn modelId="{0562DDA2-15C3-457D-AE50-8C8E88F2B9D0}" type="presParOf" srcId="{C0A9730A-A5BF-4A36-8991-62A1CB6F9A55}" destId="{1A2836F4-775B-44C7-B931-704B54140A5D}"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B4717-30FE-431C-8B74-CDB351FBB81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A91D5CBA-CD16-4F0F-AC6F-C20A4DC1769D}">
      <dgm:prSet/>
      <dgm:spPr>
        <a:solidFill>
          <a:srgbClr val="007F5F"/>
        </a:solidFill>
        <a:ln>
          <a:solidFill>
            <a:schemeClr val="accent2">
              <a:lumMod val="60000"/>
              <a:lumOff val="40000"/>
            </a:schemeClr>
          </a:solidFill>
        </a:ln>
        <a:scene3d>
          <a:camera prst="orthographicFront"/>
          <a:lightRig rig="threePt" dir="t"/>
        </a:scene3d>
        <a:sp3d>
          <a:bevelT/>
        </a:sp3d>
      </dgm:spPr>
      <dgm:t>
        <a:bodyPr anchor="ctr"/>
        <a:lstStyle/>
        <a:p>
          <a:endParaRPr lang="en-US" dirty="0"/>
        </a:p>
      </dgm:t>
    </dgm:pt>
    <dgm:pt modelId="{32965805-CB22-4811-8AFC-1ED4297937D9}" type="parTrans" cxnId="{78CE04BB-2FAD-432E-92C7-113B9B3078E6}">
      <dgm:prSet/>
      <dgm:spPr/>
      <dgm:t>
        <a:bodyPr/>
        <a:lstStyle/>
        <a:p>
          <a:endParaRPr lang="en-US"/>
        </a:p>
      </dgm:t>
    </dgm:pt>
    <dgm:pt modelId="{17C254B4-23F0-4F0F-9A73-7ED0CF144164}" type="sibTrans" cxnId="{78CE04BB-2FAD-432E-92C7-113B9B3078E6}">
      <dgm:prSet phldrT="01" phldr="0"/>
      <dgm:spPr/>
      <dgm:t>
        <a:bodyPr/>
        <a:lstStyle/>
        <a:p>
          <a:endParaRPr lang="en-US" dirty="0"/>
        </a:p>
      </dgm:t>
    </dgm:pt>
    <dgm:pt modelId="{8705C5AF-84E6-4D7D-944D-14DBACA0B934}">
      <dgm:prSet/>
      <dgm:spPr>
        <a:solidFill>
          <a:srgbClr val="2B9348"/>
        </a:solidFill>
        <a:ln>
          <a:solidFill>
            <a:schemeClr val="accent2">
              <a:lumMod val="60000"/>
              <a:lumOff val="40000"/>
            </a:schemeClr>
          </a:solidFill>
        </a:ln>
        <a:scene3d>
          <a:camera prst="orthographicFront"/>
          <a:lightRig rig="threePt" dir="t"/>
        </a:scene3d>
        <a:sp3d>
          <a:bevelT/>
        </a:sp3d>
      </dgm:spPr>
      <dgm:t>
        <a:bodyPr anchor="ctr"/>
        <a:lstStyle/>
        <a:p>
          <a:endParaRPr lang="en-US" dirty="0"/>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endParaRPr lang="en-US" dirty="0"/>
        </a:p>
      </dgm:t>
    </dgm:pt>
    <dgm:pt modelId="{E7284118-5C77-4E15-91C8-BF173EB06511}">
      <dgm:prSet/>
      <dgm:spPr>
        <a:solidFill>
          <a:srgbClr val="55A630"/>
        </a:solidFill>
        <a:ln>
          <a:solidFill>
            <a:schemeClr val="accent2">
              <a:lumMod val="60000"/>
              <a:lumOff val="40000"/>
            </a:schemeClr>
          </a:solidFill>
        </a:ln>
        <a:scene3d>
          <a:camera prst="orthographicFront"/>
          <a:lightRig rig="threePt" dir="t"/>
        </a:scene3d>
        <a:sp3d>
          <a:bevelT/>
        </a:sp3d>
      </dgm:spPr>
      <dgm:t>
        <a:bodyPr anchor="ctr"/>
        <a:lstStyle/>
        <a:p>
          <a:endParaRPr lang="en-US" dirty="0"/>
        </a:p>
      </dgm:t>
    </dgm:pt>
    <dgm:pt modelId="{1242B663-AEF0-46F6-A50A-83C93FFACAAC}" type="parTrans" cxnId="{DE36C8E0-BF50-46C0-B868-8718CD39769F}">
      <dgm:prSet/>
      <dgm:spPr/>
      <dgm:t>
        <a:bodyPr/>
        <a:lstStyle/>
        <a:p>
          <a:endParaRPr lang="en-US"/>
        </a:p>
      </dgm:t>
    </dgm:pt>
    <dgm:pt modelId="{F0B76AEB-B896-4ADA-B685-21ED8B9229B6}" type="sibTrans" cxnId="{DE36C8E0-BF50-46C0-B868-8718CD39769F}">
      <dgm:prSet phldrT="03" phldr="0"/>
      <dgm:spPr/>
      <dgm:t>
        <a:bodyPr/>
        <a:lstStyle/>
        <a:p>
          <a:endParaRPr lang="en-US" dirty="0"/>
        </a:p>
      </dgm:t>
    </dgm:pt>
    <dgm:pt modelId="{8525A06E-B909-43A7-B49E-7157032D6E82}" type="pres">
      <dgm:prSet presAssocID="{7D0B4717-30FE-431C-8B74-CDB351FBB818}" presName="vert0" presStyleCnt="0">
        <dgm:presLayoutVars>
          <dgm:dir/>
          <dgm:animOne val="branch"/>
          <dgm:animLvl val="lvl"/>
        </dgm:presLayoutVars>
      </dgm:prSet>
      <dgm:spPr/>
    </dgm:pt>
    <dgm:pt modelId="{244CA619-0E5D-4E50-9AFE-59EDD461E011}" type="pres">
      <dgm:prSet presAssocID="{A91D5CBA-CD16-4F0F-AC6F-C20A4DC1769D}" presName="thickLine" presStyleLbl="alignNode1" presStyleIdx="0" presStyleCnt="3"/>
      <dgm:spPr>
        <a:scene3d>
          <a:camera prst="orthographicFront"/>
          <a:lightRig rig="threePt" dir="t"/>
        </a:scene3d>
        <a:sp3d>
          <a:bevelT/>
        </a:sp3d>
      </dgm:spPr>
    </dgm:pt>
    <dgm:pt modelId="{52B1D663-36F5-4134-A79D-156D0B29641E}" type="pres">
      <dgm:prSet presAssocID="{A91D5CBA-CD16-4F0F-AC6F-C20A4DC1769D}" presName="horz1" presStyleCnt="0"/>
      <dgm:spPr>
        <a:scene3d>
          <a:camera prst="orthographicFront"/>
          <a:lightRig rig="threePt" dir="t"/>
        </a:scene3d>
        <a:sp3d>
          <a:bevelT/>
        </a:sp3d>
      </dgm:spPr>
    </dgm:pt>
    <dgm:pt modelId="{7610F562-9417-4C24-9821-18421663DD30}" type="pres">
      <dgm:prSet presAssocID="{A91D5CBA-CD16-4F0F-AC6F-C20A4DC1769D}" presName="tx1" presStyleLbl="revTx" presStyleIdx="0" presStyleCnt="3" custLinFactNeighborX="-25994" custLinFactNeighborY="2763"/>
      <dgm:spPr/>
    </dgm:pt>
    <dgm:pt modelId="{98915DC9-D725-4776-9125-A6CAC179DE8B}" type="pres">
      <dgm:prSet presAssocID="{A91D5CBA-CD16-4F0F-AC6F-C20A4DC1769D}" presName="vert1" presStyleCnt="0"/>
      <dgm:spPr>
        <a:scene3d>
          <a:camera prst="orthographicFront"/>
          <a:lightRig rig="threePt" dir="t"/>
        </a:scene3d>
        <a:sp3d>
          <a:bevelT/>
        </a:sp3d>
      </dgm:spPr>
    </dgm:pt>
    <dgm:pt modelId="{FAF038F8-8163-43E6-B5A9-303A1DBC8BEF}" type="pres">
      <dgm:prSet presAssocID="{8705C5AF-84E6-4D7D-944D-14DBACA0B934}" presName="thickLine" presStyleLbl="alignNode1" presStyleIdx="1" presStyleCnt="3"/>
      <dgm:spPr>
        <a:scene3d>
          <a:camera prst="orthographicFront"/>
          <a:lightRig rig="threePt" dir="t"/>
        </a:scene3d>
        <a:sp3d>
          <a:bevelT/>
        </a:sp3d>
      </dgm:spPr>
    </dgm:pt>
    <dgm:pt modelId="{D8A5D78B-6FF6-4516-8A4B-8B7D5F59F036}" type="pres">
      <dgm:prSet presAssocID="{8705C5AF-84E6-4D7D-944D-14DBACA0B934}" presName="horz1" presStyleCnt="0"/>
      <dgm:spPr>
        <a:scene3d>
          <a:camera prst="orthographicFront"/>
          <a:lightRig rig="threePt" dir="t"/>
        </a:scene3d>
        <a:sp3d>
          <a:bevelT/>
        </a:sp3d>
      </dgm:spPr>
    </dgm:pt>
    <dgm:pt modelId="{36368565-15C3-4A31-A4C3-99C7C6964670}" type="pres">
      <dgm:prSet presAssocID="{8705C5AF-84E6-4D7D-944D-14DBACA0B934}" presName="tx1" presStyleLbl="revTx" presStyleIdx="1" presStyleCnt="3"/>
      <dgm:spPr/>
    </dgm:pt>
    <dgm:pt modelId="{79AD167F-8AF2-40F2-B0CD-252D9E929991}" type="pres">
      <dgm:prSet presAssocID="{8705C5AF-84E6-4D7D-944D-14DBACA0B934}" presName="vert1" presStyleCnt="0"/>
      <dgm:spPr>
        <a:scene3d>
          <a:camera prst="orthographicFront"/>
          <a:lightRig rig="threePt" dir="t"/>
        </a:scene3d>
        <a:sp3d>
          <a:bevelT/>
        </a:sp3d>
      </dgm:spPr>
    </dgm:pt>
    <dgm:pt modelId="{AE63E3EC-2DA1-44BB-9E42-3C4D9FBDFC46}" type="pres">
      <dgm:prSet presAssocID="{E7284118-5C77-4E15-91C8-BF173EB06511}" presName="thickLine" presStyleLbl="alignNode1" presStyleIdx="2" presStyleCnt="3"/>
      <dgm:spPr>
        <a:scene3d>
          <a:camera prst="orthographicFront"/>
          <a:lightRig rig="threePt" dir="t"/>
        </a:scene3d>
        <a:sp3d>
          <a:bevelT/>
        </a:sp3d>
      </dgm:spPr>
    </dgm:pt>
    <dgm:pt modelId="{7D887E72-6E12-4E35-9572-93D6D45A2119}" type="pres">
      <dgm:prSet presAssocID="{E7284118-5C77-4E15-91C8-BF173EB06511}" presName="horz1" presStyleCnt="0"/>
      <dgm:spPr>
        <a:scene3d>
          <a:camera prst="orthographicFront"/>
          <a:lightRig rig="threePt" dir="t"/>
        </a:scene3d>
        <a:sp3d>
          <a:bevelT/>
        </a:sp3d>
      </dgm:spPr>
    </dgm:pt>
    <dgm:pt modelId="{BABEF17E-6786-495C-840D-F7E4BD1641B0}" type="pres">
      <dgm:prSet presAssocID="{E7284118-5C77-4E15-91C8-BF173EB06511}" presName="tx1" presStyleLbl="revTx" presStyleIdx="2" presStyleCnt="3" custLinFactNeighborX="-3937" custLinFactNeighborY="-559"/>
      <dgm:spPr/>
    </dgm:pt>
    <dgm:pt modelId="{BD23A49B-4D8A-45AD-AC57-1D04B77516A5}" type="pres">
      <dgm:prSet presAssocID="{E7284118-5C77-4E15-91C8-BF173EB06511}" presName="vert1" presStyleCnt="0"/>
      <dgm:spPr>
        <a:scene3d>
          <a:camera prst="orthographicFront"/>
          <a:lightRig rig="threePt" dir="t"/>
        </a:scene3d>
        <a:sp3d>
          <a:bevelT/>
        </a:sp3d>
      </dgm:spPr>
    </dgm:pt>
  </dgm:ptLst>
  <dgm:cxnLst>
    <dgm:cxn modelId="{EE3C76AC-B470-4C5F-B16F-E27A91B52873}" type="presOf" srcId="{E7284118-5C77-4E15-91C8-BF173EB06511}" destId="{BABEF17E-6786-495C-840D-F7E4BD1641B0}" srcOrd="0" destOrd="0" presId="urn:microsoft.com/office/officeart/2008/layout/LinedList"/>
    <dgm:cxn modelId="{BCC881B8-8092-4135-93B6-4B7B5E26EEB2}" srcId="{7D0B4717-30FE-431C-8B74-CDB351FBB818}" destId="{8705C5AF-84E6-4D7D-944D-14DBACA0B934}" srcOrd="1" destOrd="0" parTransId="{1B9A8040-357C-4BD7-8E0F-E6DDCEB5E636}" sibTransId="{4940D8B4-FF43-4555-BDAB-5D26DFC87CA0}"/>
    <dgm:cxn modelId="{78CE04BB-2FAD-432E-92C7-113B9B3078E6}" srcId="{7D0B4717-30FE-431C-8B74-CDB351FBB818}" destId="{A91D5CBA-CD16-4F0F-AC6F-C20A4DC1769D}" srcOrd="0" destOrd="0" parTransId="{32965805-CB22-4811-8AFC-1ED4297937D9}" sibTransId="{17C254B4-23F0-4F0F-9A73-7ED0CF144164}"/>
    <dgm:cxn modelId="{AE8731CE-936E-4787-A7A9-F8830FB511AC}" type="presOf" srcId="{7D0B4717-30FE-431C-8B74-CDB351FBB818}" destId="{8525A06E-B909-43A7-B49E-7157032D6E82}" srcOrd="0" destOrd="0" presId="urn:microsoft.com/office/officeart/2008/layout/LinedList"/>
    <dgm:cxn modelId="{A886C0D4-2EA9-42DF-8137-AA2A8B39E88C}" type="presOf" srcId="{A91D5CBA-CD16-4F0F-AC6F-C20A4DC1769D}" destId="{7610F562-9417-4C24-9821-18421663DD30}" srcOrd="0" destOrd="0" presId="urn:microsoft.com/office/officeart/2008/layout/LinedList"/>
    <dgm:cxn modelId="{DE36C8E0-BF50-46C0-B868-8718CD39769F}" srcId="{7D0B4717-30FE-431C-8B74-CDB351FBB818}" destId="{E7284118-5C77-4E15-91C8-BF173EB06511}" srcOrd="2" destOrd="0" parTransId="{1242B663-AEF0-46F6-A50A-83C93FFACAAC}" sibTransId="{F0B76AEB-B896-4ADA-B685-21ED8B9229B6}"/>
    <dgm:cxn modelId="{3A582BFA-ED34-43A0-A6B1-1F6DAB718D79}" type="presOf" srcId="{8705C5AF-84E6-4D7D-944D-14DBACA0B934}" destId="{36368565-15C3-4A31-A4C3-99C7C6964670}" srcOrd="0" destOrd="0" presId="urn:microsoft.com/office/officeart/2008/layout/LinedList"/>
    <dgm:cxn modelId="{D1506D85-2863-47FC-9D72-D06B169A1E07}" type="presParOf" srcId="{8525A06E-B909-43A7-B49E-7157032D6E82}" destId="{244CA619-0E5D-4E50-9AFE-59EDD461E011}" srcOrd="0" destOrd="0" presId="urn:microsoft.com/office/officeart/2008/layout/LinedList"/>
    <dgm:cxn modelId="{913373E1-03FE-4B85-8F8A-0BED00390717}" type="presParOf" srcId="{8525A06E-B909-43A7-B49E-7157032D6E82}" destId="{52B1D663-36F5-4134-A79D-156D0B29641E}" srcOrd="1" destOrd="0" presId="urn:microsoft.com/office/officeart/2008/layout/LinedList"/>
    <dgm:cxn modelId="{5E54F4FA-A8B6-4C81-A317-9C5C3E94BDF4}" type="presParOf" srcId="{52B1D663-36F5-4134-A79D-156D0B29641E}" destId="{7610F562-9417-4C24-9821-18421663DD30}" srcOrd="0" destOrd="0" presId="urn:microsoft.com/office/officeart/2008/layout/LinedList"/>
    <dgm:cxn modelId="{81A793B5-8381-4F2D-8C70-44B49AE0E52B}" type="presParOf" srcId="{52B1D663-36F5-4134-A79D-156D0B29641E}" destId="{98915DC9-D725-4776-9125-A6CAC179DE8B}" srcOrd="1" destOrd="0" presId="urn:microsoft.com/office/officeart/2008/layout/LinedList"/>
    <dgm:cxn modelId="{2C04E51A-57A2-4255-823F-6F4DA665189B}" type="presParOf" srcId="{8525A06E-B909-43A7-B49E-7157032D6E82}" destId="{FAF038F8-8163-43E6-B5A9-303A1DBC8BEF}" srcOrd="2" destOrd="0" presId="urn:microsoft.com/office/officeart/2008/layout/LinedList"/>
    <dgm:cxn modelId="{68C8BC44-2960-4BC1-A8F8-91592D480F80}" type="presParOf" srcId="{8525A06E-B909-43A7-B49E-7157032D6E82}" destId="{D8A5D78B-6FF6-4516-8A4B-8B7D5F59F036}" srcOrd="3" destOrd="0" presId="urn:microsoft.com/office/officeart/2008/layout/LinedList"/>
    <dgm:cxn modelId="{74F59035-904B-4C04-8732-1E3A7A0F4476}" type="presParOf" srcId="{D8A5D78B-6FF6-4516-8A4B-8B7D5F59F036}" destId="{36368565-15C3-4A31-A4C3-99C7C6964670}" srcOrd="0" destOrd="0" presId="urn:microsoft.com/office/officeart/2008/layout/LinedList"/>
    <dgm:cxn modelId="{077E4FCB-CE02-4E65-B81E-792B56459266}" type="presParOf" srcId="{D8A5D78B-6FF6-4516-8A4B-8B7D5F59F036}" destId="{79AD167F-8AF2-40F2-B0CD-252D9E929991}" srcOrd="1" destOrd="0" presId="urn:microsoft.com/office/officeart/2008/layout/LinedList"/>
    <dgm:cxn modelId="{E0E33CD1-6F9C-4607-9C05-1838AFE41134}" type="presParOf" srcId="{8525A06E-B909-43A7-B49E-7157032D6E82}" destId="{AE63E3EC-2DA1-44BB-9E42-3C4D9FBDFC46}" srcOrd="4" destOrd="0" presId="urn:microsoft.com/office/officeart/2008/layout/LinedList"/>
    <dgm:cxn modelId="{A2D4A311-32E8-4D66-A2A9-F91B95BE92D3}" type="presParOf" srcId="{8525A06E-B909-43A7-B49E-7157032D6E82}" destId="{7D887E72-6E12-4E35-9572-93D6D45A2119}" srcOrd="5" destOrd="0" presId="urn:microsoft.com/office/officeart/2008/layout/LinedList"/>
    <dgm:cxn modelId="{2B990008-A538-4EBE-A4AF-3108818BA76A}" type="presParOf" srcId="{7D887E72-6E12-4E35-9572-93D6D45A2119}" destId="{BABEF17E-6786-495C-840D-F7E4BD1641B0}" srcOrd="0" destOrd="0" presId="urn:microsoft.com/office/officeart/2008/layout/LinedList"/>
    <dgm:cxn modelId="{B7C5D91D-8596-47E2-B41B-236FF84616FF}" type="presParOf" srcId="{7D887E72-6E12-4E35-9572-93D6D45A2119}" destId="{BD23A49B-4D8A-45AD-AC57-1D04B77516A5}" srcOrd="1" destOrd="0" presId="urn:microsoft.com/office/officeart/2008/layout/LinedList"/>
  </dgm:cxnLst>
  <dgm:bg>
    <a:noFill/>
  </dgm:bg>
  <dgm:whole>
    <a:ln w="19050">
      <a:solidFill>
        <a:schemeClr val="accent2">
          <a:lumMod val="60000"/>
          <a:lumOff val="4000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0B4717-30FE-431C-8B74-CDB351FBB818}"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A91D5CBA-CD16-4F0F-AC6F-C20A4DC1769D}">
      <dgm:prSet/>
      <dgm:spPr>
        <a:scene3d>
          <a:camera prst="orthographicFront"/>
          <a:lightRig rig="threePt" dir="t"/>
        </a:scene3d>
        <a:sp3d>
          <a:bevelT/>
        </a:sp3d>
      </dgm:spPr>
      <dgm:t>
        <a:bodyPr/>
        <a:lstStyle/>
        <a:p>
          <a:r>
            <a:rPr lang="en-US" b="1" dirty="0"/>
            <a:t>What are key indicators of customers' churn?</a:t>
          </a:r>
          <a:endParaRPr lang="en-US" dirty="0"/>
        </a:p>
      </dgm:t>
    </dgm:pt>
    <dgm:pt modelId="{32965805-CB22-4811-8AFC-1ED4297937D9}" type="parTrans" cxnId="{78CE04BB-2FAD-432E-92C7-113B9B3078E6}">
      <dgm:prSet/>
      <dgm:spPr/>
      <dgm:t>
        <a:bodyPr/>
        <a:lstStyle/>
        <a:p>
          <a:endParaRPr lang="en-US"/>
        </a:p>
      </dgm:t>
    </dgm:pt>
    <dgm:pt modelId="{17C254B4-23F0-4F0F-9A73-7ED0CF144164}" type="sibTrans" cxnId="{78CE04BB-2FAD-432E-92C7-113B9B3078E6}">
      <dgm:prSet phldrT="01" phldr="0"/>
      <dgm:spPr/>
      <dgm:t>
        <a:bodyPr/>
        <a:lstStyle/>
        <a:p>
          <a:r>
            <a:rPr lang="en-US" dirty="0"/>
            <a:t>01</a:t>
          </a:r>
        </a:p>
      </dgm:t>
    </dgm:pt>
    <dgm:pt modelId="{8705C5AF-84E6-4D7D-944D-14DBACA0B934}">
      <dgm:prSet/>
      <dgm:spPr>
        <a:scene3d>
          <a:camera prst="orthographicFront"/>
          <a:lightRig rig="threePt" dir="t"/>
        </a:scene3d>
        <a:sp3d>
          <a:bevelT/>
        </a:sp3d>
      </dgm:spPr>
      <dgm:t>
        <a:bodyPr/>
        <a:lstStyle/>
        <a:p>
          <a:r>
            <a:rPr lang="en-US" b="1" dirty="0"/>
            <a:t>What is the likelihood of an active customer to churn?</a:t>
          </a:r>
          <a:endParaRPr lang="en-US" dirty="0"/>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r>
            <a:rPr lang="en-US"/>
            <a:t>02</a:t>
          </a:r>
          <a:endParaRPr lang="en-US" dirty="0"/>
        </a:p>
      </dgm:t>
    </dgm:pt>
    <dgm:pt modelId="{362F8C0B-9790-4219-9748-1AFFA68EBC69}" type="pres">
      <dgm:prSet presAssocID="{7D0B4717-30FE-431C-8B74-CDB351FBB818}" presName="Name0" presStyleCnt="0">
        <dgm:presLayoutVars>
          <dgm:animLvl val="lvl"/>
          <dgm:resizeHandles val="exact"/>
        </dgm:presLayoutVars>
      </dgm:prSet>
      <dgm:spPr/>
    </dgm:pt>
    <dgm:pt modelId="{CF1DABCA-9A63-4A0D-B70E-7533E649F4A5}" type="pres">
      <dgm:prSet presAssocID="{A91D5CBA-CD16-4F0F-AC6F-C20A4DC1769D}" presName="compositeNode" presStyleCnt="0">
        <dgm:presLayoutVars>
          <dgm:bulletEnabled val="1"/>
        </dgm:presLayoutVars>
      </dgm:prSet>
      <dgm:spPr/>
    </dgm:pt>
    <dgm:pt modelId="{9E9B34E2-7BE9-41EC-B573-DBF74D9E9548}" type="pres">
      <dgm:prSet presAssocID="{A91D5CBA-CD16-4F0F-AC6F-C20A4DC1769D}" presName="bgRect" presStyleLbl="alignNode1" presStyleIdx="0" presStyleCnt="2"/>
      <dgm:spPr/>
    </dgm:pt>
    <dgm:pt modelId="{75D7DF23-4202-4D0D-B700-020689CB4A7E}" type="pres">
      <dgm:prSet presAssocID="{17C254B4-23F0-4F0F-9A73-7ED0CF144164}" presName="sibTransNodeRect" presStyleLbl="alignNode1" presStyleIdx="0" presStyleCnt="2">
        <dgm:presLayoutVars>
          <dgm:chMax val="0"/>
          <dgm:bulletEnabled val="1"/>
        </dgm:presLayoutVars>
      </dgm:prSet>
      <dgm:spPr/>
    </dgm:pt>
    <dgm:pt modelId="{47B8643E-5B34-474F-946B-AF4FB3D2BF3A}" type="pres">
      <dgm:prSet presAssocID="{A91D5CBA-CD16-4F0F-AC6F-C20A4DC1769D}" presName="nodeRect" presStyleLbl="alignNode1" presStyleIdx="0" presStyleCnt="2">
        <dgm:presLayoutVars>
          <dgm:bulletEnabled val="1"/>
        </dgm:presLayoutVars>
      </dgm:prSet>
      <dgm:spPr/>
    </dgm:pt>
    <dgm:pt modelId="{0D617114-ED98-4B7F-97AB-90CA55AA7BE9}" type="pres">
      <dgm:prSet presAssocID="{17C254B4-23F0-4F0F-9A73-7ED0CF144164}" presName="sibTrans" presStyleCnt="0"/>
      <dgm:spPr/>
    </dgm:pt>
    <dgm:pt modelId="{A22A71E3-FFD1-4D8C-B8CA-25716F8E3634}" type="pres">
      <dgm:prSet presAssocID="{8705C5AF-84E6-4D7D-944D-14DBACA0B934}" presName="compositeNode" presStyleCnt="0">
        <dgm:presLayoutVars>
          <dgm:bulletEnabled val="1"/>
        </dgm:presLayoutVars>
      </dgm:prSet>
      <dgm:spPr/>
    </dgm:pt>
    <dgm:pt modelId="{927F04E5-CF05-4D2C-A41A-2227988535FA}" type="pres">
      <dgm:prSet presAssocID="{8705C5AF-84E6-4D7D-944D-14DBACA0B934}" presName="bgRect" presStyleLbl="alignNode1" presStyleIdx="1" presStyleCnt="2" custLinFactX="18810" custLinFactNeighborX="100000" custLinFactNeighborY="-27812"/>
      <dgm:spPr/>
    </dgm:pt>
    <dgm:pt modelId="{A896680F-880D-4FB7-AD53-6C7A0E45EBBA}" type="pres">
      <dgm:prSet presAssocID="{4940D8B4-FF43-4555-BDAB-5D26DFC87CA0}" presName="sibTransNodeRect" presStyleLbl="alignNode1" presStyleIdx="1" presStyleCnt="2">
        <dgm:presLayoutVars>
          <dgm:chMax val="0"/>
          <dgm:bulletEnabled val="1"/>
        </dgm:presLayoutVars>
      </dgm:prSet>
      <dgm:spPr/>
    </dgm:pt>
    <dgm:pt modelId="{A2C508B8-18A7-45CB-BBF2-E1400E9B239A}" type="pres">
      <dgm:prSet presAssocID="{8705C5AF-84E6-4D7D-944D-14DBACA0B934}" presName="nodeRect" presStyleLbl="alignNode1" presStyleIdx="1" presStyleCnt="2">
        <dgm:presLayoutVars>
          <dgm:bulletEnabled val="1"/>
        </dgm:presLayoutVars>
      </dgm:prSet>
      <dgm:spPr/>
    </dgm:pt>
  </dgm:ptLst>
  <dgm:cxnLst>
    <dgm:cxn modelId="{CCB32036-935C-4E47-A554-72C4D66F3205}" type="presOf" srcId="{A91D5CBA-CD16-4F0F-AC6F-C20A4DC1769D}" destId="{9E9B34E2-7BE9-41EC-B573-DBF74D9E9548}" srcOrd="0" destOrd="0" presId="urn:microsoft.com/office/officeart/2016/7/layout/LinearBlockProcessNumbered"/>
    <dgm:cxn modelId="{B99E3A37-926A-4517-8C05-2204AE06E9F9}" type="presOf" srcId="{A91D5CBA-CD16-4F0F-AC6F-C20A4DC1769D}" destId="{47B8643E-5B34-474F-946B-AF4FB3D2BF3A}" srcOrd="1" destOrd="0" presId="urn:microsoft.com/office/officeart/2016/7/layout/LinearBlockProcessNumbered"/>
    <dgm:cxn modelId="{0EEEBF5D-64A5-4B4C-92C9-BC2E5F5BD0F8}" type="presOf" srcId="{7D0B4717-30FE-431C-8B74-CDB351FBB818}" destId="{362F8C0B-9790-4219-9748-1AFFA68EBC69}" srcOrd="0" destOrd="0" presId="urn:microsoft.com/office/officeart/2016/7/layout/LinearBlockProcessNumbered"/>
    <dgm:cxn modelId="{12E48645-3790-4891-9532-28810A388EEC}" type="presOf" srcId="{8705C5AF-84E6-4D7D-944D-14DBACA0B934}" destId="{927F04E5-CF05-4D2C-A41A-2227988535FA}" srcOrd="0" destOrd="0" presId="urn:microsoft.com/office/officeart/2016/7/layout/LinearBlockProcessNumbered"/>
    <dgm:cxn modelId="{78117B7F-6A49-488A-8FD4-6A9802325646}" type="presOf" srcId="{17C254B4-23F0-4F0F-9A73-7ED0CF144164}" destId="{75D7DF23-4202-4D0D-B700-020689CB4A7E}" srcOrd="0" destOrd="0" presId="urn:microsoft.com/office/officeart/2016/7/layout/LinearBlockProcessNumbered"/>
    <dgm:cxn modelId="{BCC881B8-8092-4135-93B6-4B7B5E26EEB2}" srcId="{7D0B4717-30FE-431C-8B74-CDB351FBB818}" destId="{8705C5AF-84E6-4D7D-944D-14DBACA0B934}" srcOrd="1" destOrd="0" parTransId="{1B9A8040-357C-4BD7-8E0F-E6DDCEB5E636}" sibTransId="{4940D8B4-FF43-4555-BDAB-5D26DFC87CA0}"/>
    <dgm:cxn modelId="{78CE04BB-2FAD-432E-92C7-113B9B3078E6}" srcId="{7D0B4717-30FE-431C-8B74-CDB351FBB818}" destId="{A91D5CBA-CD16-4F0F-AC6F-C20A4DC1769D}" srcOrd="0" destOrd="0" parTransId="{32965805-CB22-4811-8AFC-1ED4297937D9}" sibTransId="{17C254B4-23F0-4F0F-9A73-7ED0CF144164}"/>
    <dgm:cxn modelId="{3DA0C9C3-76AE-498D-B88C-9EE814239F03}" type="presOf" srcId="{4940D8B4-FF43-4555-BDAB-5D26DFC87CA0}" destId="{A896680F-880D-4FB7-AD53-6C7A0E45EBBA}" srcOrd="0" destOrd="0" presId="urn:microsoft.com/office/officeart/2016/7/layout/LinearBlockProcessNumbered"/>
    <dgm:cxn modelId="{B9A1CFDC-2DCE-45E6-B74B-88F15B22DDDA}" type="presOf" srcId="{8705C5AF-84E6-4D7D-944D-14DBACA0B934}" destId="{A2C508B8-18A7-45CB-BBF2-E1400E9B239A}" srcOrd="1" destOrd="0" presId="urn:microsoft.com/office/officeart/2016/7/layout/LinearBlockProcessNumbered"/>
    <dgm:cxn modelId="{7100A353-E2D0-4358-A187-C04C2C1C5003}" type="presParOf" srcId="{362F8C0B-9790-4219-9748-1AFFA68EBC69}" destId="{CF1DABCA-9A63-4A0D-B70E-7533E649F4A5}" srcOrd="0" destOrd="0" presId="urn:microsoft.com/office/officeart/2016/7/layout/LinearBlockProcessNumbered"/>
    <dgm:cxn modelId="{537F90CC-14C1-466F-ADE3-672427F87CE9}" type="presParOf" srcId="{CF1DABCA-9A63-4A0D-B70E-7533E649F4A5}" destId="{9E9B34E2-7BE9-41EC-B573-DBF74D9E9548}" srcOrd="0" destOrd="0" presId="urn:microsoft.com/office/officeart/2016/7/layout/LinearBlockProcessNumbered"/>
    <dgm:cxn modelId="{3E7447D9-6F47-4D01-B67F-798703938D15}" type="presParOf" srcId="{CF1DABCA-9A63-4A0D-B70E-7533E649F4A5}" destId="{75D7DF23-4202-4D0D-B700-020689CB4A7E}" srcOrd="1" destOrd="0" presId="urn:microsoft.com/office/officeart/2016/7/layout/LinearBlockProcessNumbered"/>
    <dgm:cxn modelId="{E3543F62-4CA0-4DC8-9836-DCC81CEAB616}" type="presParOf" srcId="{CF1DABCA-9A63-4A0D-B70E-7533E649F4A5}" destId="{47B8643E-5B34-474F-946B-AF4FB3D2BF3A}" srcOrd="2" destOrd="0" presId="urn:microsoft.com/office/officeart/2016/7/layout/LinearBlockProcessNumbered"/>
    <dgm:cxn modelId="{BE27EA5F-74EC-4A81-90CC-C3225839C58B}" type="presParOf" srcId="{362F8C0B-9790-4219-9748-1AFFA68EBC69}" destId="{0D617114-ED98-4B7F-97AB-90CA55AA7BE9}" srcOrd="1" destOrd="0" presId="urn:microsoft.com/office/officeart/2016/7/layout/LinearBlockProcessNumbered"/>
    <dgm:cxn modelId="{2F6D4A4E-3160-4AB9-8A3A-E22D63244504}" type="presParOf" srcId="{362F8C0B-9790-4219-9748-1AFFA68EBC69}" destId="{A22A71E3-FFD1-4D8C-B8CA-25716F8E3634}" srcOrd="2" destOrd="0" presId="urn:microsoft.com/office/officeart/2016/7/layout/LinearBlockProcessNumbered"/>
    <dgm:cxn modelId="{B47D3F81-25E0-4BBB-9F3A-FF6D9924353F}" type="presParOf" srcId="{A22A71E3-FFD1-4D8C-B8CA-25716F8E3634}" destId="{927F04E5-CF05-4D2C-A41A-2227988535FA}" srcOrd="0" destOrd="0" presId="urn:microsoft.com/office/officeart/2016/7/layout/LinearBlockProcessNumbered"/>
    <dgm:cxn modelId="{2C96F426-652F-4E29-9749-18FF075B60A1}" type="presParOf" srcId="{A22A71E3-FFD1-4D8C-B8CA-25716F8E3634}" destId="{A896680F-880D-4FB7-AD53-6C7A0E45EBBA}" srcOrd="1" destOrd="0" presId="urn:microsoft.com/office/officeart/2016/7/layout/LinearBlockProcessNumbered"/>
    <dgm:cxn modelId="{B3B6256C-9EB3-4897-B55C-A3CB666C2DA1}" type="presParOf" srcId="{A22A71E3-FFD1-4D8C-B8CA-25716F8E3634}" destId="{A2C508B8-18A7-45CB-BBF2-E1400E9B239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35985C-3C0E-4436-A08F-F70B92BE160C}" type="doc">
      <dgm:prSet loTypeId="urn:microsoft.com/office/officeart/2016/7/layout/RepeatingBendingProcessNew" loCatId="process" qsTypeId="urn:microsoft.com/office/officeart/2005/8/quickstyle/simple5" qsCatId="simple" csTypeId="urn:microsoft.com/office/officeart/2005/8/colors/accent6_3" csCatId="accent6" phldr="1"/>
      <dgm:spPr/>
    </dgm:pt>
    <dgm:pt modelId="{E1E4BEED-A4B9-4B4D-A449-6CF30FE88385}">
      <dgm:prSet phldrT="[Text]"/>
      <dgm:spPr>
        <a:solidFill>
          <a:srgbClr val="007F5F"/>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dirty="0"/>
            <a:t>Dataset</a:t>
          </a:r>
          <a:endParaRPr lang="LID4096" b="1" dirty="0"/>
        </a:p>
      </dgm:t>
    </dgm:pt>
    <dgm:pt modelId="{42BCF003-F3DA-4D0A-9CCF-1ECE09DD0537}" type="parTrans" cxnId="{45329D87-F120-41BD-903A-533EFE6627D7}">
      <dgm:prSet/>
      <dgm:spPr/>
      <dgm:t>
        <a:bodyPr/>
        <a:lstStyle/>
        <a:p>
          <a:endParaRPr lang="LID4096" sz="1600" b="1"/>
        </a:p>
      </dgm:t>
    </dgm:pt>
    <dgm:pt modelId="{925EAB76-12C5-4783-B6D6-699DFAE6A68C}" type="sibTrans" cxnId="{45329D87-F120-41BD-903A-533EFE6627D7}">
      <dgm:prSet/>
      <dgm:spPr>
        <a:ln w="57150">
          <a:solidFill>
            <a:schemeClr val="accent2">
              <a:lumMod val="60000"/>
              <a:lumOff val="40000"/>
            </a:schemeClr>
          </a:solidFill>
        </a:ln>
      </dgm:spPr>
      <dgm:t>
        <a:bodyPr/>
        <a:lstStyle/>
        <a:p>
          <a:endParaRPr lang="LID4096" b="1"/>
        </a:p>
      </dgm:t>
    </dgm:pt>
    <dgm:pt modelId="{B09C224D-15DF-4B6D-9FE9-CA385D48798C}">
      <dgm:prSet phldrT="[Text]"/>
      <dgm:spPr>
        <a:solidFill>
          <a:srgbClr val="55A630"/>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a:t>Data Cleaning</a:t>
          </a:r>
        </a:p>
      </dgm:t>
    </dgm:pt>
    <dgm:pt modelId="{23288570-F075-4C36-82EB-A19800B9C186}" type="parTrans" cxnId="{21ED24B7-7C20-4336-B59B-4A7E4213CB27}">
      <dgm:prSet/>
      <dgm:spPr/>
      <dgm:t>
        <a:bodyPr/>
        <a:lstStyle/>
        <a:p>
          <a:endParaRPr lang="LID4096" sz="1600" b="1"/>
        </a:p>
      </dgm:t>
    </dgm:pt>
    <dgm:pt modelId="{7755B9D5-37CC-46C3-A99A-6ED6588EF83E}" type="sibTrans" cxnId="{21ED24B7-7C20-4336-B59B-4A7E4213CB27}">
      <dgm:prSet/>
      <dgm:spPr>
        <a:ln w="57150">
          <a:solidFill>
            <a:schemeClr val="accent2">
              <a:lumMod val="60000"/>
              <a:lumOff val="40000"/>
            </a:schemeClr>
          </a:solidFill>
        </a:ln>
      </dgm:spPr>
      <dgm:t>
        <a:bodyPr/>
        <a:lstStyle/>
        <a:p>
          <a:endParaRPr lang="LID4096" b="1"/>
        </a:p>
      </dgm:t>
    </dgm:pt>
    <dgm:pt modelId="{F00EC897-4CFE-46F9-86E7-8C59831EE942}">
      <dgm:prSet phldrT="[Text]"/>
      <dgm:spPr>
        <a:solidFill>
          <a:srgbClr val="619A46"/>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a:t>EDA</a:t>
          </a:r>
          <a:endParaRPr lang="LID4096" b="1"/>
        </a:p>
      </dgm:t>
    </dgm:pt>
    <dgm:pt modelId="{FE88DEF6-DB28-40E6-A0E5-86602C63FDB4}" type="parTrans" cxnId="{B4969A1B-9C58-4FB4-B4AE-C07AEA85225C}">
      <dgm:prSet/>
      <dgm:spPr/>
      <dgm:t>
        <a:bodyPr/>
        <a:lstStyle/>
        <a:p>
          <a:endParaRPr lang="LID4096" sz="1600" b="1"/>
        </a:p>
      </dgm:t>
    </dgm:pt>
    <dgm:pt modelId="{9ADCCF34-8374-463B-8AF4-5C1E4A743E20}" type="sibTrans" cxnId="{B4969A1B-9C58-4FB4-B4AE-C07AEA85225C}">
      <dgm:prSet/>
      <dgm:spPr>
        <a:ln w="57150">
          <a:solidFill>
            <a:schemeClr val="accent2">
              <a:lumMod val="60000"/>
              <a:lumOff val="40000"/>
            </a:schemeClr>
          </a:solidFill>
        </a:ln>
      </dgm:spPr>
      <dgm:t>
        <a:bodyPr/>
        <a:lstStyle/>
        <a:p>
          <a:endParaRPr lang="LID4096" b="1"/>
        </a:p>
      </dgm:t>
    </dgm:pt>
    <dgm:pt modelId="{ED1C212E-9741-43A1-A069-D111B5AF5B69}">
      <dgm:prSet phldrT="[Text]"/>
      <dgm:spPr>
        <a:solidFill>
          <a:srgbClr val="7DAA6A"/>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a:t>Pre-processing</a:t>
          </a:r>
          <a:endParaRPr lang="LID4096" b="1"/>
        </a:p>
      </dgm:t>
    </dgm:pt>
    <dgm:pt modelId="{5A171773-BA1B-4A5F-AF75-CE1BBCF4B274}" type="parTrans" cxnId="{C06ED2CA-FB2D-43CC-900E-19F31C10C6F9}">
      <dgm:prSet/>
      <dgm:spPr/>
      <dgm:t>
        <a:bodyPr/>
        <a:lstStyle/>
        <a:p>
          <a:endParaRPr lang="LID4096" sz="1600" b="1"/>
        </a:p>
      </dgm:t>
    </dgm:pt>
    <dgm:pt modelId="{0D3F2E60-6239-4EB3-BF1B-3148ED3553F4}" type="sibTrans" cxnId="{C06ED2CA-FB2D-43CC-900E-19F31C10C6F9}">
      <dgm:prSet/>
      <dgm:spPr>
        <a:ln w="57150">
          <a:solidFill>
            <a:schemeClr val="accent2">
              <a:lumMod val="60000"/>
              <a:lumOff val="40000"/>
            </a:schemeClr>
          </a:solidFill>
        </a:ln>
      </dgm:spPr>
      <dgm:t>
        <a:bodyPr/>
        <a:lstStyle/>
        <a:p>
          <a:endParaRPr lang="LID4096" b="1"/>
        </a:p>
      </dgm:t>
    </dgm:pt>
    <dgm:pt modelId="{63F517E1-A39E-4DDD-9A56-09E1230CFFC0}">
      <dgm:prSet phldrT="[Text]"/>
      <dgm:spPr>
        <a:solidFill>
          <a:srgbClr val="CCCC00"/>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a:t>Modeling</a:t>
          </a:r>
          <a:endParaRPr lang="LID4096" b="1"/>
        </a:p>
      </dgm:t>
    </dgm:pt>
    <dgm:pt modelId="{DE2A77F5-C716-4F5C-ADDA-5BB8316BA793}" type="parTrans" cxnId="{7BE3A842-0C3D-4C9C-8725-A69C87697E16}">
      <dgm:prSet/>
      <dgm:spPr/>
      <dgm:t>
        <a:bodyPr/>
        <a:lstStyle/>
        <a:p>
          <a:endParaRPr lang="LID4096" sz="1600" b="1"/>
        </a:p>
      </dgm:t>
    </dgm:pt>
    <dgm:pt modelId="{687E03DB-AFE3-428A-B052-94246E187329}" type="sibTrans" cxnId="{7BE3A842-0C3D-4C9C-8725-A69C87697E16}">
      <dgm:prSet/>
      <dgm:spPr>
        <a:ln w="57150">
          <a:solidFill>
            <a:schemeClr val="accent2">
              <a:lumMod val="60000"/>
              <a:lumOff val="40000"/>
            </a:schemeClr>
          </a:solidFill>
        </a:ln>
      </dgm:spPr>
      <dgm:t>
        <a:bodyPr/>
        <a:lstStyle/>
        <a:p>
          <a:endParaRPr lang="LID4096" b="1"/>
        </a:p>
      </dgm:t>
    </dgm:pt>
    <dgm:pt modelId="{B106725A-11DC-4B76-B84E-EA70A98EED54}">
      <dgm:prSet phldrT="[Text]"/>
      <dgm:spPr>
        <a:solidFill>
          <a:srgbClr val="D4AF37"/>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dirty="0"/>
            <a:t>Hyper-parameter Tuning</a:t>
          </a:r>
          <a:endParaRPr lang="LID4096" b="1" dirty="0"/>
        </a:p>
      </dgm:t>
    </dgm:pt>
    <dgm:pt modelId="{3B40B413-52FF-4F16-A013-B86A780AACE3}" type="parTrans" cxnId="{7C1C2C3F-003A-45F6-AB59-D8FC029A9C16}">
      <dgm:prSet/>
      <dgm:spPr/>
      <dgm:t>
        <a:bodyPr/>
        <a:lstStyle/>
        <a:p>
          <a:endParaRPr lang="LID4096" sz="1600" b="1"/>
        </a:p>
      </dgm:t>
    </dgm:pt>
    <dgm:pt modelId="{D01B214D-7F9D-4338-9034-63BBECC5633C}" type="sibTrans" cxnId="{7C1C2C3F-003A-45F6-AB59-D8FC029A9C16}">
      <dgm:prSet/>
      <dgm:spPr>
        <a:ln w="57150">
          <a:solidFill>
            <a:schemeClr val="accent2">
              <a:lumMod val="60000"/>
              <a:lumOff val="40000"/>
            </a:schemeClr>
          </a:solidFill>
        </a:ln>
      </dgm:spPr>
      <dgm:t>
        <a:bodyPr/>
        <a:lstStyle/>
        <a:p>
          <a:endParaRPr lang="LID4096" b="1"/>
        </a:p>
      </dgm:t>
    </dgm:pt>
    <dgm:pt modelId="{097D8089-BFBD-4280-B4E9-A9C6EB696016}">
      <dgm:prSet phldrT="[Text]"/>
      <dgm:spPr>
        <a:solidFill>
          <a:srgbClr val="B29700"/>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b="1"/>
            <a:t>Final Model</a:t>
          </a:r>
          <a:endParaRPr lang="LID4096" b="1"/>
        </a:p>
      </dgm:t>
    </dgm:pt>
    <dgm:pt modelId="{159F47ED-3AB4-4068-8297-A6FF4CB5DD3D}" type="parTrans" cxnId="{B6E99514-76C0-4E57-A64F-F69C8BA68CB8}">
      <dgm:prSet/>
      <dgm:spPr/>
      <dgm:t>
        <a:bodyPr/>
        <a:lstStyle/>
        <a:p>
          <a:endParaRPr lang="LID4096" sz="1600" b="1"/>
        </a:p>
      </dgm:t>
    </dgm:pt>
    <dgm:pt modelId="{52AD3703-25AC-4AC2-94EC-F0CCFDD231F0}" type="sibTrans" cxnId="{B6E99514-76C0-4E57-A64F-F69C8BA68CB8}">
      <dgm:prSet/>
      <dgm:spPr>
        <a:ln w="57150">
          <a:solidFill>
            <a:schemeClr val="accent2">
              <a:lumMod val="60000"/>
              <a:lumOff val="40000"/>
            </a:schemeClr>
          </a:solidFill>
        </a:ln>
      </dgm:spPr>
      <dgm:t>
        <a:bodyPr/>
        <a:lstStyle/>
        <a:p>
          <a:endParaRPr lang="LID4096" b="1"/>
        </a:p>
      </dgm:t>
    </dgm:pt>
    <dgm:pt modelId="{BF51A75F-FFF7-4052-A451-1E33FAD7F41E}">
      <dgm:prSet phldrT="[Text]"/>
      <dgm:spPr>
        <a:solidFill>
          <a:srgbClr val="FFC50B"/>
        </a:solidFill>
        <a:ln w="19050">
          <a:solidFill>
            <a:schemeClr val="accent2">
              <a:lumMod val="60000"/>
              <a:lumOff val="40000"/>
            </a:schemeClr>
          </a:solidFill>
        </a:ln>
        <a:scene3d>
          <a:camera prst="orthographicFront">
            <a:rot lat="0" lon="0" rev="0"/>
          </a:camera>
          <a:lightRig rig="threePt" dir="tl"/>
        </a:scene3d>
        <a:sp3d>
          <a:bevelT w="25400" h="25400"/>
        </a:sp3d>
      </dgm:spPr>
      <dgm:t>
        <a:bodyPr/>
        <a:lstStyle/>
        <a:p>
          <a:pPr algn="ctr"/>
          <a:r>
            <a:rPr lang="en-US" b="1" dirty="0"/>
            <a:t>Classification:</a:t>
          </a:r>
        </a:p>
        <a:p>
          <a:pPr algn="l"/>
          <a:r>
            <a:rPr lang="en-US" b="1" dirty="0"/>
            <a:t>&gt;&gt;|Churn </a:t>
          </a:r>
        </a:p>
        <a:p>
          <a:pPr algn="l"/>
          <a:r>
            <a:rPr lang="en-US" b="1" dirty="0"/>
            <a:t>&gt;&gt;|No Churn</a:t>
          </a:r>
          <a:endParaRPr lang="LID4096" b="1" dirty="0"/>
        </a:p>
      </dgm:t>
    </dgm:pt>
    <dgm:pt modelId="{FE1B07E4-D031-4D81-98E7-D1B367F81D89}" type="parTrans" cxnId="{547F824B-7658-4D6A-A8DB-EF80A0747E9D}">
      <dgm:prSet/>
      <dgm:spPr/>
      <dgm:t>
        <a:bodyPr/>
        <a:lstStyle/>
        <a:p>
          <a:endParaRPr lang="LID4096" sz="1600"/>
        </a:p>
      </dgm:t>
    </dgm:pt>
    <dgm:pt modelId="{29F97B56-75A0-47C3-BAE5-504ADC5C5A0D}" type="sibTrans" cxnId="{547F824B-7658-4D6A-A8DB-EF80A0747E9D}">
      <dgm:prSet/>
      <dgm:spPr/>
      <dgm:t>
        <a:bodyPr/>
        <a:lstStyle/>
        <a:p>
          <a:endParaRPr lang="LID4096"/>
        </a:p>
      </dgm:t>
    </dgm:pt>
    <dgm:pt modelId="{830B061C-6B26-4DD1-81ED-9142D8B576E8}" type="pres">
      <dgm:prSet presAssocID="{0A35985C-3C0E-4436-A08F-F70B92BE160C}" presName="Name0" presStyleCnt="0">
        <dgm:presLayoutVars>
          <dgm:dir/>
          <dgm:resizeHandles val="exact"/>
        </dgm:presLayoutVars>
      </dgm:prSet>
      <dgm:spPr/>
    </dgm:pt>
    <dgm:pt modelId="{559DC61D-5BEF-43EF-B12F-AFD109984FDA}" type="pres">
      <dgm:prSet presAssocID="{E1E4BEED-A4B9-4B4D-A449-6CF30FE88385}" presName="node" presStyleLbl="node1" presStyleIdx="0" presStyleCnt="8">
        <dgm:presLayoutVars>
          <dgm:bulletEnabled val="1"/>
        </dgm:presLayoutVars>
      </dgm:prSet>
      <dgm:spPr/>
    </dgm:pt>
    <dgm:pt modelId="{AC5E18E1-FFF3-4DF7-AB95-EF158C5DFAD7}" type="pres">
      <dgm:prSet presAssocID="{925EAB76-12C5-4783-B6D6-699DFAE6A68C}" presName="sibTrans" presStyleLbl="sibTrans1D1" presStyleIdx="0" presStyleCnt="7"/>
      <dgm:spPr/>
    </dgm:pt>
    <dgm:pt modelId="{B142B6AA-F2BD-452F-976D-574E2035FAE2}" type="pres">
      <dgm:prSet presAssocID="{925EAB76-12C5-4783-B6D6-699DFAE6A68C}" presName="connectorText" presStyleLbl="sibTrans1D1" presStyleIdx="0" presStyleCnt="7"/>
      <dgm:spPr/>
    </dgm:pt>
    <dgm:pt modelId="{8C940341-314B-485F-BAEF-77F5B67EA2E2}" type="pres">
      <dgm:prSet presAssocID="{B09C224D-15DF-4B6D-9FE9-CA385D48798C}" presName="node" presStyleLbl="node1" presStyleIdx="1" presStyleCnt="8">
        <dgm:presLayoutVars>
          <dgm:bulletEnabled val="1"/>
        </dgm:presLayoutVars>
      </dgm:prSet>
      <dgm:spPr/>
    </dgm:pt>
    <dgm:pt modelId="{87F556BC-77B3-4846-ABE6-B7CDD1A15AA4}" type="pres">
      <dgm:prSet presAssocID="{7755B9D5-37CC-46C3-A99A-6ED6588EF83E}" presName="sibTrans" presStyleLbl="sibTrans1D1" presStyleIdx="1" presStyleCnt="7"/>
      <dgm:spPr/>
    </dgm:pt>
    <dgm:pt modelId="{DFDFCAE4-5B30-46FA-958E-F1EA3A5032CC}" type="pres">
      <dgm:prSet presAssocID="{7755B9D5-37CC-46C3-A99A-6ED6588EF83E}" presName="connectorText" presStyleLbl="sibTrans1D1" presStyleIdx="1" presStyleCnt="7"/>
      <dgm:spPr/>
    </dgm:pt>
    <dgm:pt modelId="{6513067B-9F6A-4FCA-B898-FFE00B4E5F6A}" type="pres">
      <dgm:prSet presAssocID="{F00EC897-4CFE-46F9-86E7-8C59831EE942}" presName="node" presStyleLbl="node1" presStyleIdx="2" presStyleCnt="8">
        <dgm:presLayoutVars>
          <dgm:bulletEnabled val="1"/>
        </dgm:presLayoutVars>
      </dgm:prSet>
      <dgm:spPr/>
    </dgm:pt>
    <dgm:pt modelId="{792BF95F-102D-4F5A-B20D-7FB8BC409C9D}" type="pres">
      <dgm:prSet presAssocID="{9ADCCF34-8374-463B-8AF4-5C1E4A743E20}" presName="sibTrans" presStyleLbl="sibTrans1D1" presStyleIdx="2" presStyleCnt="7"/>
      <dgm:spPr/>
    </dgm:pt>
    <dgm:pt modelId="{6EBA52F3-E58D-410F-9595-D017BB4D1969}" type="pres">
      <dgm:prSet presAssocID="{9ADCCF34-8374-463B-8AF4-5C1E4A743E20}" presName="connectorText" presStyleLbl="sibTrans1D1" presStyleIdx="2" presStyleCnt="7"/>
      <dgm:spPr/>
    </dgm:pt>
    <dgm:pt modelId="{A097AC69-767C-435B-9D97-BB5760FD4B1F}" type="pres">
      <dgm:prSet presAssocID="{ED1C212E-9741-43A1-A069-D111B5AF5B69}" presName="node" presStyleLbl="node1" presStyleIdx="3" presStyleCnt="8">
        <dgm:presLayoutVars>
          <dgm:bulletEnabled val="1"/>
        </dgm:presLayoutVars>
      </dgm:prSet>
      <dgm:spPr/>
    </dgm:pt>
    <dgm:pt modelId="{B1893681-7AEA-4A47-BBC7-1287F62D7E79}" type="pres">
      <dgm:prSet presAssocID="{0D3F2E60-6239-4EB3-BF1B-3148ED3553F4}" presName="sibTrans" presStyleLbl="sibTrans1D1" presStyleIdx="3" presStyleCnt="7"/>
      <dgm:spPr/>
    </dgm:pt>
    <dgm:pt modelId="{5AD4D118-3EC0-4BE8-98B4-00A77701C73B}" type="pres">
      <dgm:prSet presAssocID="{0D3F2E60-6239-4EB3-BF1B-3148ED3553F4}" presName="connectorText" presStyleLbl="sibTrans1D1" presStyleIdx="3" presStyleCnt="7"/>
      <dgm:spPr/>
    </dgm:pt>
    <dgm:pt modelId="{A59F10D0-13E9-4351-9995-FD427E1E24C4}" type="pres">
      <dgm:prSet presAssocID="{63F517E1-A39E-4DDD-9A56-09E1230CFFC0}" presName="node" presStyleLbl="node1" presStyleIdx="4" presStyleCnt="8">
        <dgm:presLayoutVars>
          <dgm:bulletEnabled val="1"/>
        </dgm:presLayoutVars>
      </dgm:prSet>
      <dgm:spPr/>
    </dgm:pt>
    <dgm:pt modelId="{84492F6C-22F6-4E78-8E18-7D48F8D83971}" type="pres">
      <dgm:prSet presAssocID="{687E03DB-AFE3-428A-B052-94246E187329}" presName="sibTrans" presStyleLbl="sibTrans1D1" presStyleIdx="4" presStyleCnt="7"/>
      <dgm:spPr/>
    </dgm:pt>
    <dgm:pt modelId="{19251DCB-1488-422A-B5D8-93847B2F418D}" type="pres">
      <dgm:prSet presAssocID="{687E03DB-AFE3-428A-B052-94246E187329}" presName="connectorText" presStyleLbl="sibTrans1D1" presStyleIdx="4" presStyleCnt="7"/>
      <dgm:spPr/>
    </dgm:pt>
    <dgm:pt modelId="{07AF3266-13A7-45FA-8646-B3EC7DA39A70}" type="pres">
      <dgm:prSet presAssocID="{B106725A-11DC-4B76-B84E-EA70A98EED54}" presName="node" presStyleLbl="node1" presStyleIdx="5" presStyleCnt="8">
        <dgm:presLayoutVars>
          <dgm:bulletEnabled val="1"/>
        </dgm:presLayoutVars>
      </dgm:prSet>
      <dgm:spPr/>
    </dgm:pt>
    <dgm:pt modelId="{57500295-0866-40AC-9E90-351E1305F9D2}" type="pres">
      <dgm:prSet presAssocID="{D01B214D-7F9D-4338-9034-63BBECC5633C}" presName="sibTrans" presStyleLbl="sibTrans1D1" presStyleIdx="5" presStyleCnt="7"/>
      <dgm:spPr/>
    </dgm:pt>
    <dgm:pt modelId="{B91DE5E2-900F-4150-A9D4-65D84C7ACB0F}" type="pres">
      <dgm:prSet presAssocID="{D01B214D-7F9D-4338-9034-63BBECC5633C}" presName="connectorText" presStyleLbl="sibTrans1D1" presStyleIdx="5" presStyleCnt="7"/>
      <dgm:spPr/>
    </dgm:pt>
    <dgm:pt modelId="{D1A0B67F-F9D1-4946-BF2A-B3A52632CA1F}" type="pres">
      <dgm:prSet presAssocID="{097D8089-BFBD-4280-B4E9-A9C6EB696016}" presName="node" presStyleLbl="node1" presStyleIdx="6" presStyleCnt="8">
        <dgm:presLayoutVars>
          <dgm:bulletEnabled val="1"/>
        </dgm:presLayoutVars>
      </dgm:prSet>
      <dgm:spPr/>
    </dgm:pt>
    <dgm:pt modelId="{CB8F9C85-21AF-4ED1-8319-903BDFFA2131}" type="pres">
      <dgm:prSet presAssocID="{52AD3703-25AC-4AC2-94EC-F0CCFDD231F0}" presName="sibTrans" presStyleLbl="sibTrans1D1" presStyleIdx="6" presStyleCnt="7"/>
      <dgm:spPr/>
    </dgm:pt>
    <dgm:pt modelId="{64B892F6-3D75-4EB0-9949-9D2DF9A52962}" type="pres">
      <dgm:prSet presAssocID="{52AD3703-25AC-4AC2-94EC-F0CCFDD231F0}" presName="connectorText" presStyleLbl="sibTrans1D1" presStyleIdx="6" presStyleCnt="7"/>
      <dgm:spPr/>
    </dgm:pt>
    <dgm:pt modelId="{17874CA2-0B49-4F03-9070-CF7B22D30B79}" type="pres">
      <dgm:prSet presAssocID="{BF51A75F-FFF7-4052-A451-1E33FAD7F41E}" presName="node" presStyleLbl="node1" presStyleIdx="7" presStyleCnt="8">
        <dgm:presLayoutVars>
          <dgm:bulletEnabled val="1"/>
        </dgm:presLayoutVars>
      </dgm:prSet>
      <dgm:spPr/>
    </dgm:pt>
  </dgm:ptLst>
  <dgm:cxnLst>
    <dgm:cxn modelId="{34FCD300-4A99-49C9-B65C-52187A477DFB}" type="presOf" srcId="{925EAB76-12C5-4783-B6D6-699DFAE6A68C}" destId="{B142B6AA-F2BD-452F-976D-574E2035FAE2}" srcOrd="1" destOrd="0" presId="urn:microsoft.com/office/officeart/2016/7/layout/RepeatingBendingProcessNew"/>
    <dgm:cxn modelId="{CAE6850B-7E60-4196-94F4-C0B21F1C5126}" type="presOf" srcId="{0D3F2E60-6239-4EB3-BF1B-3148ED3553F4}" destId="{B1893681-7AEA-4A47-BBC7-1287F62D7E79}" srcOrd="0" destOrd="0" presId="urn:microsoft.com/office/officeart/2016/7/layout/RepeatingBendingProcessNew"/>
    <dgm:cxn modelId="{B6E99514-76C0-4E57-A64F-F69C8BA68CB8}" srcId="{0A35985C-3C0E-4436-A08F-F70B92BE160C}" destId="{097D8089-BFBD-4280-B4E9-A9C6EB696016}" srcOrd="6" destOrd="0" parTransId="{159F47ED-3AB4-4068-8297-A6FF4CB5DD3D}" sibTransId="{52AD3703-25AC-4AC2-94EC-F0CCFDD231F0}"/>
    <dgm:cxn modelId="{B4969A1B-9C58-4FB4-B4AE-C07AEA85225C}" srcId="{0A35985C-3C0E-4436-A08F-F70B92BE160C}" destId="{F00EC897-4CFE-46F9-86E7-8C59831EE942}" srcOrd="2" destOrd="0" parTransId="{FE88DEF6-DB28-40E6-A0E5-86602C63FDB4}" sibTransId="{9ADCCF34-8374-463B-8AF4-5C1E4A743E20}"/>
    <dgm:cxn modelId="{C679272F-2ED0-4533-9C82-B7AF055D8DBF}" type="presOf" srcId="{9ADCCF34-8374-463B-8AF4-5C1E4A743E20}" destId="{792BF95F-102D-4F5A-B20D-7FB8BC409C9D}" srcOrd="0" destOrd="0" presId="urn:microsoft.com/office/officeart/2016/7/layout/RepeatingBendingProcessNew"/>
    <dgm:cxn modelId="{A00A6E32-B2C7-475E-A133-0CEE4218CEDC}" type="presOf" srcId="{B09C224D-15DF-4B6D-9FE9-CA385D48798C}" destId="{8C940341-314B-485F-BAEF-77F5B67EA2E2}" srcOrd="0" destOrd="0" presId="urn:microsoft.com/office/officeart/2016/7/layout/RepeatingBendingProcessNew"/>
    <dgm:cxn modelId="{543B943A-5D26-44F7-8496-EB8F88376B59}" type="presOf" srcId="{687E03DB-AFE3-428A-B052-94246E187329}" destId="{84492F6C-22F6-4E78-8E18-7D48F8D83971}" srcOrd="0" destOrd="0" presId="urn:microsoft.com/office/officeart/2016/7/layout/RepeatingBendingProcessNew"/>
    <dgm:cxn modelId="{7C1C2C3F-003A-45F6-AB59-D8FC029A9C16}" srcId="{0A35985C-3C0E-4436-A08F-F70B92BE160C}" destId="{B106725A-11DC-4B76-B84E-EA70A98EED54}" srcOrd="5" destOrd="0" parTransId="{3B40B413-52FF-4F16-A013-B86A780AACE3}" sibTransId="{D01B214D-7F9D-4338-9034-63BBECC5633C}"/>
    <dgm:cxn modelId="{DB8B2460-012F-43D8-AAEC-9A81BDB01F7F}" type="presOf" srcId="{BF51A75F-FFF7-4052-A451-1E33FAD7F41E}" destId="{17874CA2-0B49-4F03-9070-CF7B22D30B79}" srcOrd="0" destOrd="0" presId="urn:microsoft.com/office/officeart/2016/7/layout/RepeatingBendingProcessNew"/>
    <dgm:cxn modelId="{7BE3A842-0C3D-4C9C-8725-A69C87697E16}" srcId="{0A35985C-3C0E-4436-A08F-F70B92BE160C}" destId="{63F517E1-A39E-4DDD-9A56-09E1230CFFC0}" srcOrd="4" destOrd="0" parTransId="{DE2A77F5-C716-4F5C-ADDA-5BB8316BA793}" sibTransId="{687E03DB-AFE3-428A-B052-94246E187329}"/>
    <dgm:cxn modelId="{547F824B-7658-4D6A-A8DB-EF80A0747E9D}" srcId="{0A35985C-3C0E-4436-A08F-F70B92BE160C}" destId="{BF51A75F-FFF7-4052-A451-1E33FAD7F41E}" srcOrd="7" destOrd="0" parTransId="{FE1B07E4-D031-4D81-98E7-D1B367F81D89}" sibTransId="{29F97B56-75A0-47C3-BAE5-504ADC5C5A0D}"/>
    <dgm:cxn modelId="{3B7B156E-1E1C-49D4-B2C3-13612D74464D}" type="presOf" srcId="{7755B9D5-37CC-46C3-A99A-6ED6588EF83E}" destId="{DFDFCAE4-5B30-46FA-958E-F1EA3A5032CC}" srcOrd="1" destOrd="0" presId="urn:microsoft.com/office/officeart/2016/7/layout/RepeatingBendingProcessNew"/>
    <dgm:cxn modelId="{47511F54-1BE6-4630-BAC6-62359080A1AC}" type="presOf" srcId="{D01B214D-7F9D-4338-9034-63BBECC5633C}" destId="{57500295-0866-40AC-9E90-351E1305F9D2}" srcOrd="0" destOrd="0" presId="urn:microsoft.com/office/officeart/2016/7/layout/RepeatingBendingProcessNew"/>
    <dgm:cxn modelId="{47A7C474-EA49-48B8-8CC8-802BFF0A89DB}" type="presOf" srcId="{7755B9D5-37CC-46C3-A99A-6ED6588EF83E}" destId="{87F556BC-77B3-4846-ABE6-B7CDD1A15AA4}" srcOrd="0" destOrd="0" presId="urn:microsoft.com/office/officeart/2016/7/layout/RepeatingBendingProcessNew"/>
    <dgm:cxn modelId="{E51A6057-5C0C-4FB8-91C5-06B7CFC39C8F}" type="presOf" srcId="{925EAB76-12C5-4783-B6D6-699DFAE6A68C}" destId="{AC5E18E1-FFF3-4DF7-AB95-EF158C5DFAD7}" srcOrd="0" destOrd="0" presId="urn:microsoft.com/office/officeart/2016/7/layout/RepeatingBendingProcessNew"/>
    <dgm:cxn modelId="{F54DBA57-96F7-43E8-84B2-B4F83197A177}" type="presOf" srcId="{F00EC897-4CFE-46F9-86E7-8C59831EE942}" destId="{6513067B-9F6A-4FCA-B898-FFE00B4E5F6A}" srcOrd="0" destOrd="0" presId="urn:microsoft.com/office/officeart/2016/7/layout/RepeatingBendingProcessNew"/>
    <dgm:cxn modelId="{74D87058-F23E-41D9-BE73-71F7E73548DB}" type="presOf" srcId="{0A35985C-3C0E-4436-A08F-F70B92BE160C}" destId="{830B061C-6B26-4DD1-81ED-9142D8B576E8}" srcOrd="0" destOrd="0" presId="urn:microsoft.com/office/officeart/2016/7/layout/RepeatingBendingProcessNew"/>
    <dgm:cxn modelId="{AA8ACD78-9165-4AA5-9DB2-CC445D6CAAA8}" type="presOf" srcId="{63F517E1-A39E-4DDD-9A56-09E1230CFFC0}" destId="{A59F10D0-13E9-4351-9995-FD427E1E24C4}" srcOrd="0" destOrd="0" presId="urn:microsoft.com/office/officeart/2016/7/layout/RepeatingBendingProcessNew"/>
    <dgm:cxn modelId="{F082DB79-4B21-4BCB-9E8A-A54766EF5DA6}" type="presOf" srcId="{E1E4BEED-A4B9-4B4D-A449-6CF30FE88385}" destId="{559DC61D-5BEF-43EF-B12F-AFD109984FDA}" srcOrd="0" destOrd="0" presId="urn:microsoft.com/office/officeart/2016/7/layout/RepeatingBendingProcessNew"/>
    <dgm:cxn modelId="{BBD06C7C-7523-4628-891F-EBC3B01A120D}" type="presOf" srcId="{B106725A-11DC-4B76-B84E-EA70A98EED54}" destId="{07AF3266-13A7-45FA-8646-B3EC7DA39A70}" srcOrd="0" destOrd="0" presId="urn:microsoft.com/office/officeart/2016/7/layout/RepeatingBendingProcessNew"/>
    <dgm:cxn modelId="{A5002082-017B-439E-8E49-53D0D1BC5EFF}" type="presOf" srcId="{ED1C212E-9741-43A1-A069-D111B5AF5B69}" destId="{A097AC69-767C-435B-9D97-BB5760FD4B1F}" srcOrd="0" destOrd="0" presId="urn:microsoft.com/office/officeart/2016/7/layout/RepeatingBendingProcessNew"/>
    <dgm:cxn modelId="{45329D87-F120-41BD-903A-533EFE6627D7}" srcId="{0A35985C-3C0E-4436-A08F-F70B92BE160C}" destId="{E1E4BEED-A4B9-4B4D-A449-6CF30FE88385}" srcOrd="0" destOrd="0" parTransId="{42BCF003-F3DA-4D0A-9CCF-1ECE09DD0537}" sibTransId="{925EAB76-12C5-4783-B6D6-699DFAE6A68C}"/>
    <dgm:cxn modelId="{15EEFE8E-D89E-4156-917B-34E2E8FD41A7}" type="presOf" srcId="{52AD3703-25AC-4AC2-94EC-F0CCFDD231F0}" destId="{64B892F6-3D75-4EB0-9949-9D2DF9A52962}" srcOrd="1" destOrd="0" presId="urn:microsoft.com/office/officeart/2016/7/layout/RepeatingBendingProcessNew"/>
    <dgm:cxn modelId="{58E5D7A4-FD3B-41D8-8627-FD1453AD3794}" type="presOf" srcId="{0D3F2E60-6239-4EB3-BF1B-3148ED3553F4}" destId="{5AD4D118-3EC0-4BE8-98B4-00A77701C73B}" srcOrd="1" destOrd="0" presId="urn:microsoft.com/office/officeart/2016/7/layout/RepeatingBendingProcessNew"/>
    <dgm:cxn modelId="{079A54A9-2E64-4B2A-9112-B016F1B48870}" type="presOf" srcId="{097D8089-BFBD-4280-B4E9-A9C6EB696016}" destId="{D1A0B67F-F9D1-4946-BF2A-B3A52632CA1F}" srcOrd="0" destOrd="0" presId="urn:microsoft.com/office/officeart/2016/7/layout/RepeatingBendingProcessNew"/>
    <dgm:cxn modelId="{21ED24B7-7C20-4336-B59B-4A7E4213CB27}" srcId="{0A35985C-3C0E-4436-A08F-F70B92BE160C}" destId="{B09C224D-15DF-4B6D-9FE9-CA385D48798C}" srcOrd="1" destOrd="0" parTransId="{23288570-F075-4C36-82EB-A19800B9C186}" sibTransId="{7755B9D5-37CC-46C3-A99A-6ED6588EF83E}"/>
    <dgm:cxn modelId="{34CC88B8-6DC8-4B34-8D29-568ED311AC6B}" type="presOf" srcId="{52AD3703-25AC-4AC2-94EC-F0CCFDD231F0}" destId="{CB8F9C85-21AF-4ED1-8319-903BDFFA2131}" srcOrd="0" destOrd="0" presId="urn:microsoft.com/office/officeart/2016/7/layout/RepeatingBendingProcessNew"/>
    <dgm:cxn modelId="{5114BEBC-5F96-43C0-A51C-D4DA7BF035AD}" type="presOf" srcId="{9ADCCF34-8374-463B-8AF4-5C1E4A743E20}" destId="{6EBA52F3-E58D-410F-9595-D017BB4D1969}" srcOrd="1" destOrd="0" presId="urn:microsoft.com/office/officeart/2016/7/layout/RepeatingBendingProcessNew"/>
    <dgm:cxn modelId="{C06ED2CA-FB2D-43CC-900E-19F31C10C6F9}" srcId="{0A35985C-3C0E-4436-A08F-F70B92BE160C}" destId="{ED1C212E-9741-43A1-A069-D111B5AF5B69}" srcOrd="3" destOrd="0" parTransId="{5A171773-BA1B-4A5F-AF75-CE1BBCF4B274}" sibTransId="{0D3F2E60-6239-4EB3-BF1B-3148ED3553F4}"/>
    <dgm:cxn modelId="{B2EE3DE7-E59F-4787-B9A5-53C5EDF30E25}" type="presOf" srcId="{D01B214D-7F9D-4338-9034-63BBECC5633C}" destId="{B91DE5E2-900F-4150-A9D4-65D84C7ACB0F}" srcOrd="1" destOrd="0" presId="urn:microsoft.com/office/officeart/2016/7/layout/RepeatingBendingProcessNew"/>
    <dgm:cxn modelId="{DA7681EF-50BA-4F86-AAE5-695873A3DFAA}" type="presOf" srcId="{687E03DB-AFE3-428A-B052-94246E187329}" destId="{19251DCB-1488-422A-B5D8-93847B2F418D}" srcOrd="1" destOrd="0" presId="urn:microsoft.com/office/officeart/2016/7/layout/RepeatingBendingProcessNew"/>
    <dgm:cxn modelId="{07E281CD-AAFE-436C-953B-2AD0551E15E5}" type="presParOf" srcId="{830B061C-6B26-4DD1-81ED-9142D8B576E8}" destId="{559DC61D-5BEF-43EF-B12F-AFD109984FDA}" srcOrd="0" destOrd="0" presId="urn:microsoft.com/office/officeart/2016/7/layout/RepeatingBendingProcessNew"/>
    <dgm:cxn modelId="{04F02988-3F99-40E3-BFD7-45AC679FFC25}" type="presParOf" srcId="{830B061C-6B26-4DD1-81ED-9142D8B576E8}" destId="{AC5E18E1-FFF3-4DF7-AB95-EF158C5DFAD7}" srcOrd="1" destOrd="0" presId="urn:microsoft.com/office/officeart/2016/7/layout/RepeatingBendingProcessNew"/>
    <dgm:cxn modelId="{DCD70F71-7014-44E2-8DD0-D429DF773511}" type="presParOf" srcId="{AC5E18E1-FFF3-4DF7-AB95-EF158C5DFAD7}" destId="{B142B6AA-F2BD-452F-976D-574E2035FAE2}" srcOrd="0" destOrd="0" presId="urn:microsoft.com/office/officeart/2016/7/layout/RepeatingBendingProcessNew"/>
    <dgm:cxn modelId="{26BA2C0E-9C43-42FA-B393-FE80D1A2BCF6}" type="presParOf" srcId="{830B061C-6B26-4DD1-81ED-9142D8B576E8}" destId="{8C940341-314B-485F-BAEF-77F5B67EA2E2}" srcOrd="2" destOrd="0" presId="urn:microsoft.com/office/officeart/2016/7/layout/RepeatingBendingProcessNew"/>
    <dgm:cxn modelId="{97AE4BDE-F709-432D-910D-D62E213550FA}" type="presParOf" srcId="{830B061C-6B26-4DD1-81ED-9142D8B576E8}" destId="{87F556BC-77B3-4846-ABE6-B7CDD1A15AA4}" srcOrd="3" destOrd="0" presId="urn:microsoft.com/office/officeart/2016/7/layout/RepeatingBendingProcessNew"/>
    <dgm:cxn modelId="{B8524D56-7322-46B1-BB4B-0887C07C92B0}" type="presParOf" srcId="{87F556BC-77B3-4846-ABE6-B7CDD1A15AA4}" destId="{DFDFCAE4-5B30-46FA-958E-F1EA3A5032CC}" srcOrd="0" destOrd="0" presId="urn:microsoft.com/office/officeart/2016/7/layout/RepeatingBendingProcessNew"/>
    <dgm:cxn modelId="{C90C3705-991C-4FC2-A988-E634408A1E5D}" type="presParOf" srcId="{830B061C-6B26-4DD1-81ED-9142D8B576E8}" destId="{6513067B-9F6A-4FCA-B898-FFE00B4E5F6A}" srcOrd="4" destOrd="0" presId="urn:microsoft.com/office/officeart/2016/7/layout/RepeatingBendingProcessNew"/>
    <dgm:cxn modelId="{AAC1C8FB-C2E4-40E5-A0C7-85880ECBA647}" type="presParOf" srcId="{830B061C-6B26-4DD1-81ED-9142D8B576E8}" destId="{792BF95F-102D-4F5A-B20D-7FB8BC409C9D}" srcOrd="5" destOrd="0" presId="urn:microsoft.com/office/officeart/2016/7/layout/RepeatingBendingProcessNew"/>
    <dgm:cxn modelId="{DA1F9EE4-2404-431D-B36C-ED94B7E5B9CB}" type="presParOf" srcId="{792BF95F-102D-4F5A-B20D-7FB8BC409C9D}" destId="{6EBA52F3-E58D-410F-9595-D017BB4D1969}" srcOrd="0" destOrd="0" presId="urn:microsoft.com/office/officeart/2016/7/layout/RepeatingBendingProcessNew"/>
    <dgm:cxn modelId="{24C73E8A-BAB3-474C-AD49-3C8DF2902E2F}" type="presParOf" srcId="{830B061C-6B26-4DD1-81ED-9142D8B576E8}" destId="{A097AC69-767C-435B-9D97-BB5760FD4B1F}" srcOrd="6" destOrd="0" presId="urn:microsoft.com/office/officeart/2016/7/layout/RepeatingBendingProcessNew"/>
    <dgm:cxn modelId="{BCE6F09C-AAA6-41FA-AC91-FA019855F3A3}" type="presParOf" srcId="{830B061C-6B26-4DD1-81ED-9142D8B576E8}" destId="{B1893681-7AEA-4A47-BBC7-1287F62D7E79}" srcOrd="7" destOrd="0" presId="urn:microsoft.com/office/officeart/2016/7/layout/RepeatingBendingProcessNew"/>
    <dgm:cxn modelId="{81B6DBF3-508A-4567-99F7-56CE2C450A3B}" type="presParOf" srcId="{B1893681-7AEA-4A47-BBC7-1287F62D7E79}" destId="{5AD4D118-3EC0-4BE8-98B4-00A77701C73B}" srcOrd="0" destOrd="0" presId="urn:microsoft.com/office/officeart/2016/7/layout/RepeatingBendingProcessNew"/>
    <dgm:cxn modelId="{EB7B5CDE-4F54-4376-BE44-F4C8F6B478AD}" type="presParOf" srcId="{830B061C-6B26-4DD1-81ED-9142D8B576E8}" destId="{A59F10D0-13E9-4351-9995-FD427E1E24C4}" srcOrd="8" destOrd="0" presId="urn:microsoft.com/office/officeart/2016/7/layout/RepeatingBendingProcessNew"/>
    <dgm:cxn modelId="{AD3A482F-4E3D-4978-BAC3-55CDD5AAFE37}" type="presParOf" srcId="{830B061C-6B26-4DD1-81ED-9142D8B576E8}" destId="{84492F6C-22F6-4E78-8E18-7D48F8D83971}" srcOrd="9" destOrd="0" presId="urn:microsoft.com/office/officeart/2016/7/layout/RepeatingBendingProcessNew"/>
    <dgm:cxn modelId="{E7323738-EFE9-4F45-8BB1-871A332E3939}" type="presParOf" srcId="{84492F6C-22F6-4E78-8E18-7D48F8D83971}" destId="{19251DCB-1488-422A-B5D8-93847B2F418D}" srcOrd="0" destOrd="0" presId="urn:microsoft.com/office/officeart/2016/7/layout/RepeatingBendingProcessNew"/>
    <dgm:cxn modelId="{216D27E5-F1B8-4D79-AB71-4B8D7549A324}" type="presParOf" srcId="{830B061C-6B26-4DD1-81ED-9142D8B576E8}" destId="{07AF3266-13A7-45FA-8646-B3EC7DA39A70}" srcOrd="10" destOrd="0" presId="urn:microsoft.com/office/officeart/2016/7/layout/RepeatingBendingProcessNew"/>
    <dgm:cxn modelId="{3116C82F-BEAD-470E-8F5B-FC63D988E4F3}" type="presParOf" srcId="{830B061C-6B26-4DD1-81ED-9142D8B576E8}" destId="{57500295-0866-40AC-9E90-351E1305F9D2}" srcOrd="11" destOrd="0" presId="urn:microsoft.com/office/officeart/2016/7/layout/RepeatingBendingProcessNew"/>
    <dgm:cxn modelId="{530A9CEE-6A46-483D-AD1D-2D4BC73EA26F}" type="presParOf" srcId="{57500295-0866-40AC-9E90-351E1305F9D2}" destId="{B91DE5E2-900F-4150-A9D4-65D84C7ACB0F}" srcOrd="0" destOrd="0" presId="urn:microsoft.com/office/officeart/2016/7/layout/RepeatingBendingProcessNew"/>
    <dgm:cxn modelId="{6A517CA5-057C-4302-9180-20FA05590BE9}" type="presParOf" srcId="{830B061C-6B26-4DD1-81ED-9142D8B576E8}" destId="{D1A0B67F-F9D1-4946-BF2A-B3A52632CA1F}" srcOrd="12" destOrd="0" presId="urn:microsoft.com/office/officeart/2016/7/layout/RepeatingBendingProcessNew"/>
    <dgm:cxn modelId="{6B348383-AF22-42D7-A09D-9E865EC051D3}" type="presParOf" srcId="{830B061C-6B26-4DD1-81ED-9142D8B576E8}" destId="{CB8F9C85-21AF-4ED1-8319-903BDFFA2131}" srcOrd="13" destOrd="0" presId="urn:microsoft.com/office/officeart/2016/7/layout/RepeatingBendingProcessNew"/>
    <dgm:cxn modelId="{25E88FC5-5712-417F-A65C-F578D51058C4}" type="presParOf" srcId="{CB8F9C85-21AF-4ED1-8319-903BDFFA2131}" destId="{64B892F6-3D75-4EB0-9949-9D2DF9A52962}" srcOrd="0" destOrd="0" presId="urn:microsoft.com/office/officeart/2016/7/layout/RepeatingBendingProcessNew"/>
    <dgm:cxn modelId="{386D8151-3F54-4ADA-AB23-0D602D37A325}" type="presParOf" srcId="{830B061C-6B26-4DD1-81ED-9142D8B576E8}" destId="{17874CA2-0B49-4F03-9070-CF7B22D30B7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A35985C-3C0E-4436-A08F-F70B92BE160C}" type="doc">
      <dgm:prSet loTypeId="urn:microsoft.com/office/officeart/2005/8/layout/vList2" loCatId="list" qsTypeId="urn:microsoft.com/office/officeart/2005/8/quickstyle/simple5" qsCatId="simple" csTypeId="urn:microsoft.com/office/officeart/2005/8/colors/accent1_2" csCatId="accent1" phldr="1"/>
      <dgm:spPr/>
    </dgm:pt>
    <dgm:pt modelId="{E1E4BEED-A4B9-4B4D-A449-6CF30FE88385}">
      <dgm:prSet phldrT="[Text]" custT="1"/>
      <dgm:spPr>
        <a:solidFill>
          <a:srgbClr val="767171"/>
        </a:solidFill>
        <a:ln>
          <a:solidFill>
            <a:schemeClr val="accent2">
              <a:lumMod val="60000"/>
              <a:lumOff val="40000"/>
            </a:schemeClr>
          </a:solidFill>
        </a:ln>
      </dgm:spPr>
      <dgm:t>
        <a:bodyPr/>
        <a:lstStyle/>
        <a:p>
          <a:r>
            <a:rPr lang="en-US" sz="1600" b="1" dirty="0"/>
            <a:t>Renamed columns to lower case letters</a:t>
          </a:r>
          <a:endParaRPr lang="LID4096" sz="1600" b="1" dirty="0"/>
        </a:p>
      </dgm:t>
    </dgm:pt>
    <dgm:pt modelId="{42BCF003-F3DA-4D0A-9CCF-1ECE09DD0537}" type="parTrans" cxnId="{45329D87-F120-41BD-903A-533EFE6627D7}">
      <dgm:prSet/>
      <dgm:spPr/>
      <dgm:t>
        <a:bodyPr/>
        <a:lstStyle/>
        <a:p>
          <a:endParaRPr lang="LID4096" sz="1600" b="1"/>
        </a:p>
      </dgm:t>
    </dgm:pt>
    <dgm:pt modelId="{925EAB76-12C5-4783-B6D6-699DFAE6A68C}" type="sibTrans" cxnId="{45329D87-F120-41BD-903A-533EFE6627D7}">
      <dgm:prSet/>
      <dgm:spPr/>
      <dgm:t>
        <a:bodyPr/>
        <a:lstStyle/>
        <a:p>
          <a:endParaRPr lang="LID4096" sz="1600" b="1"/>
        </a:p>
      </dgm:t>
    </dgm:pt>
    <dgm:pt modelId="{B09C224D-15DF-4B6D-9FE9-CA385D48798C}">
      <dgm:prSet phldrT="[Text]" custT="1"/>
      <dgm:spPr>
        <a:solidFill>
          <a:srgbClr val="80A522"/>
        </a:solidFill>
        <a:ln>
          <a:solidFill>
            <a:schemeClr val="accent2">
              <a:lumMod val="60000"/>
              <a:lumOff val="40000"/>
            </a:schemeClr>
          </a:solidFill>
        </a:ln>
      </dgm:spPr>
      <dgm:t>
        <a:bodyPr/>
        <a:lstStyle/>
        <a:p>
          <a:r>
            <a:rPr lang="en-US" sz="1600" b="1" dirty="0"/>
            <a:t>Dropped CustomerID column</a:t>
          </a:r>
        </a:p>
      </dgm:t>
    </dgm:pt>
    <dgm:pt modelId="{23288570-F075-4C36-82EB-A19800B9C186}" type="parTrans" cxnId="{21ED24B7-7C20-4336-B59B-4A7E4213CB27}">
      <dgm:prSet/>
      <dgm:spPr/>
      <dgm:t>
        <a:bodyPr/>
        <a:lstStyle/>
        <a:p>
          <a:endParaRPr lang="LID4096" sz="1600" b="1"/>
        </a:p>
      </dgm:t>
    </dgm:pt>
    <dgm:pt modelId="{7755B9D5-37CC-46C3-A99A-6ED6588EF83E}" type="sibTrans" cxnId="{21ED24B7-7C20-4336-B59B-4A7E4213CB27}">
      <dgm:prSet/>
      <dgm:spPr/>
      <dgm:t>
        <a:bodyPr/>
        <a:lstStyle/>
        <a:p>
          <a:endParaRPr lang="LID4096" sz="1600" b="1"/>
        </a:p>
      </dgm:t>
    </dgm:pt>
    <dgm:pt modelId="{F00EC897-4CFE-46F9-86E7-8C59831EE942}">
      <dgm:prSet phldrT="[Text]" custT="1"/>
      <dgm:spPr>
        <a:solidFill>
          <a:srgbClr val="CC9900"/>
        </a:solidFill>
        <a:ln>
          <a:solidFill>
            <a:schemeClr val="accent2">
              <a:lumMod val="60000"/>
              <a:lumOff val="40000"/>
            </a:schemeClr>
          </a:solidFill>
        </a:ln>
      </dgm:spPr>
      <dgm:t>
        <a:bodyPr/>
        <a:lstStyle/>
        <a:p>
          <a:r>
            <a:rPr lang="en-US" sz="1600" b="1" dirty="0"/>
            <a:t>Total Charges converted to numerical data type (spaces replaced with NaN) </a:t>
          </a:r>
          <a:endParaRPr lang="LID4096" sz="1600" b="1" dirty="0"/>
        </a:p>
      </dgm:t>
    </dgm:pt>
    <dgm:pt modelId="{FE88DEF6-DB28-40E6-A0E5-86602C63FDB4}" type="parTrans" cxnId="{B4969A1B-9C58-4FB4-B4AE-C07AEA85225C}">
      <dgm:prSet/>
      <dgm:spPr/>
      <dgm:t>
        <a:bodyPr/>
        <a:lstStyle/>
        <a:p>
          <a:endParaRPr lang="LID4096" sz="1600" b="1"/>
        </a:p>
      </dgm:t>
    </dgm:pt>
    <dgm:pt modelId="{9ADCCF34-8374-463B-8AF4-5C1E4A743E20}" type="sibTrans" cxnId="{B4969A1B-9C58-4FB4-B4AE-C07AEA85225C}">
      <dgm:prSet/>
      <dgm:spPr/>
      <dgm:t>
        <a:bodyPr/>
        <a:lstStyle/>
        <a:p>
          <a:endParaRPr lang="LID4096" sz="1600" b="1"/>
        </a:p>
      </dgm:t>
    </dgm:pt>
    <dgm:pt modelId="{ED1C212E-9741-43A1-A069-D111B5AF5B69}">
      <dgm:prSet phldrT="[Text]" custT="1"/>
      <dgm:spPr>
        <a:solidFill>
          <a:srgbClr val="F76803"/>
        </a:solidFill>
        <a:ln>
          <a:solidFill>
            <a:schemeClr val="accent2">
              <a:lumMod val="60000"/>
              <a:lumOff val="40000"/>
            </a:schemeClr>
          </a:solidFill>
        </a:ln>
      </dgm:spPr>
      <dgm:t>
        <a:bodyPr/>
        <a:lstStyle/>
        <a:p>
          <a:r>
            <a:rPr lang="en-US" sz="1600" b="1" dirty="0"/>
            <a:t>NaN dropped (11 rows)</a:t>
          </a:r>
          <a:endParaRPr lang="LID4096" sz="1600" b="1" dirty="0"/>
        </a:p>
      </dgm:t>
    </dgm:pt>
    <dgm:pt modelId="{5A171773-BA1B-4A5F-AF75-CE1BBCF4B274}" type="parTrans" cxnId="{C06ED2CA-FB2D-43CC-900E-19F31C10C6F9}">
      <dgm:prSet/>
      <dgm:spPr/>
      <dgm:t>
        <a:bodyPr/>
        <a:lstStyle/>
        <a:p>
          <a:endParaRPr lang="LID4096" sz="1600" b="1"/>
        </a:p>
      </dgm:t>
    </dgm:pt>
    <dgm:pt modelId="{0D3F2E60-6239-4EB3-BF1B-3148ED3553F4}" type="sibTrans" cxnId="{C06ED2CA-FB2D-43CC-900E-19F31C10C6F9}">
      <dgm:prSet/>
      <dgm:spPr/>
      <dgm:t>
        <a:bodyPr/>
        <a:lstStyle/>
        <a:p>
          <a:endParaRPr lang="LID4096" sz="1600" b="1"/>
        </a:p>
      </dgm:t>
    </dgm:pt>
    <dgm:pt modelId="{63F517E1-A39E-4DDD-9A56-09E1230CFFC0}">
      <dgm:prSet phldrT="[Text]" custT="1"/>
      <dgm:spPr>
        <a:solidFill>
          <a:srgbClr val="2B9348"/>
        </a:solidFill>
        <a:ln>
          <a:solidFill>
            <a:schemeClr val="accent2">
              <a:lumMod val="60000"/>
              <a:lumOff val="40000"/>
            </a:schemeClr>
          </a:solidFill>
        </a:ln>
      </dgm:spPr>
      <dgm:t>
        <a:bodyPr/>
        <a:lstStyle/>
        <a:p>
          <a:r>
            <a:rPr lang="en-US" sz="1600" b="1" dirty="0"/>
            <a:t>Substring '(automatic)’ removed from the Payment Method classes</a:t>
          </a:r>
          <a:endParaRPr lang="LID4096" sz="1600" b="1" dirty="0"/>
        </a:p>
      </dgm:t>
    </dgm:pt>
    <dgm:pt modelId="{DE2A77F5-C716-4F5C-ADDA-5BB8316BA793}" type="parTrans" cxnId="{7BE3A842-0C3D-4C9C-8725-A69C87697E16}">
      <dgm:prSet/>
      <dgm:spPr/>
      <dgm:t>
        <a:bodyPr/>
        <a:lstStyle/>
        <a:p>
          <a:endParaRPr lang="LID4096" sz="1600" b="1"/>
        </a:p>
      </dgm:t>
    </dgm:pt>
    <dgm:pt modelId="{687E03DB-AFE3-428A-B052-94246E187329}" type="sibTrans" cxnId="{7BE3A842-0C3D-4C9C-8725-A69C87697E16}">
      <dgm:prSet/>
      <dgm:spPr/>
      <dgm:t>
        <a:bodyPr/>
        <a:lstStyle/>
        <a:p>
          <a:endParaRPr lang="LID4096" sz="1600" b="1"/>
        </a:p>
      </dgm:t>
    </dgm:pt>
    <dgm:pt modelId="{2DED60B3-CA9A-45E5-92AB-C8AAB1FAE2ED}" type="pres">
      <dgm:prSet presAssocID="{0A35985C-3C0E-4436-A08F-F70B92BE160C}" presName="linear" presStyleCnt="0">
        <dgm:presLayoutVars>
          <dgm:animLvl val="lvl"/>
          <dgm:resizeHandles val="exact"/>
        </dgm:presLayoutVars>
      </dgm:prSet>
      <dgm:spPr/>
    </dgm:pt>
    <dgm:pt modelId="{2E95D5D0-941F-4868-A21B-5C290207D929}" type="pres">
      <dgm:prSet presAssocID="{E1E4BEED-A4B9-4B4D-A449-6CF30FE88385}" presName="parentText" presStyleLbl="node1" presStyleIdx="0" presStyleCnt="5" custLinFactNeighborX="0" custLinFactNeighborY="35106">
        <dgm:presLayoutVars>
          <dgm:chMax val="0"/>
          <dgm:bulletEnabled val="1"/>
        </dgm:presLayoutVars>
      </dgm:prSet>
      <dgm:spPr/>
    </dgm:pt>
    <dgm:pt modelId="{7959531C-62BD-4D7A-9A84-5CD2F4A7DD9B}" type="pres">
      <dgm:prSet presAssocID="{925EAB76-12C5-4783-B6D6-699DFAE6A68C}" presName="spacer" presStyleCnt="0"/>
      <dgm:spPr/>
    </dgm:pt>
    <dgm:pt modelId="{5FD758E1-771D-4299-A5BC-296D1B2DAB93}" type="pres">
      <dgm:prSet presAssocID="{B09C224D-15DF-4B6D-9FE9-CA385D48798C}" presName="parentText" presStyleLbl="node1" presStyleIdx="1" presStyleCnt="5">
        <dgm:presLayoutVars>
          <dgm:chMax val="0"/>
          <dgm:bulletEnabled val="1"/>
        </dgm:presLayoutVars>
      </dgm:prSet>
      <dgm:spPr/>
    </dgm:pt>
    <dgm:pt modelId="{8106BBE1-E633-443C-AF33-DBF95A358B3F}" type="pres">
      <dgm:prSet presAssocID="{7755B9D5-37CC-46C3-A99A-6ED6588EF83E}" presName="spacer" presStyleCnt="0"/>
      <dgm:spPr/>
    </dgm:pt>
    <dgm:pt modelId="{6BD84A21-0943-4388-B01F-598B25E03CE7}" type="pres">
      <dgm:prSet presAssocID="{F00EC897-4CFE-46F9-86E7-8C59831EE942}" presName="parentText" presStyleLbl="node1" presStyleIdx="2" presStyleCnt="5">
        <dgm:presLayoutVars>
          <dgm:chMax val="0"/>
          <dgm:bulletEnabled val="1"/>
        </dgm:presLayoutVars>
      </dgm:prSet>
      <dgm:spPr/>
    </dgm:pt>
    <dgm:pt modelId="{6CB5D205-3E91-462F-9345-B84776C1782E}" type="pres">
      <dgm:prSet presAssocID="{9ADCCF34-8374-463B-8AF4-5C1E4A743E20}" presName="spacer" presStyleCnt="0"/>
      <dgm:spPr/>
    </dgm:pt>
    <dgm:pt modelId="{4D6F1A73-F93F-48D4-A83A-97BE43039D4F}" type="pres">
      <dgm:prSet presAssocID="{ED1C212E-9741-43A1-A069-D111B5AF5B69}" presName="parentText" presStyleLbl="node1" presStyleIdx="3" presStyleCnt="5">
        <dgm:presLayoutVars>
          <dgm:chMax val="0"/>
          <dgm:bulletEnabled val="1"/>
        </dgm:presLayoutVars>
      </dgm:prSet>
      <dgm:spPr/>
    </dgm:pt>
    <dgm:pt modelId="{45C06DF4-03A9-4C12-8CF6-F647723FEA39}" type="pres">
      <dgm:prSet presAssocID="{0D3F2E60-6239-4EB3-BF1B-3148ED3553F4}" presName="spacer" presStyleCnt="0"/>
      <dgm:spPr/>
    </dgm:pt>
    <dgm:pt modelId="{460E3027-D4C6-461B-B640-C6393065914C}" type="pres">
      <dgm:prSet presAssocID="{63F517E1-A39E-4DDD-9A56-09E1230CFFC0}" presName="parentText" presStyleLbl="node1" presStyleIdx="4" presStyleCnt="5">
        <dgm:presLayoutVars>
          <dgm:chMax val="0"/>
          <dgm:bulletEnabled val="1"/>
        </dgm:presLayoutVars>
      </dgm:prSet>
      <dgm:spPr/>
    </dgm:pt>
  </dgm:ptLst>
  <dgm:cxnLst>
    <dgm:cxn modelId="{B4969A1B-9C58-4FB4-B4AE-C07AEA85225C}" srcId="{0A35985C-3C0E-4436-A08F-F70B92BE160C}" destId="{F00EC897-4CFE-46F9-86E7-8C59831EE942}" srcOrd="2" destOrd="0" parTransId="{FE88DEF6-DB28-40E6-A0E5-86602C63FDB4}" sibTransId="{9ADCCF34-8374-463B-8AF4-5C1E4A743E20}"/>
    <dgm:cxn modelId="{7BE3A842-0C3D-4C9C-8725-A69C87697E16}" srcId="{0A35985C-3C0E-4436-A08F-F70B92BE160C}" destId="{63F517E1-A39E-4DDD-9A56-09E1230CFFC0}" srcOrd="4" destOrd="0" parTransId="{DE2A77F5-C716-4F5C-ADDA-5BB8316BA793}" sibTransId="{687E03DB-AFE3-428A-B052-94246E187329}"/>
    <dgm:cxn modelId="{2C8DBD46-19AB-443E-B8A4-FA748E05556E}" type="presOf" srcId="{E1E4BEED-A4B9-4B4D-A449-6CF30FE88385}" destId="{2E95D5D0-941F-4868-A21B-5C290207D929}" srcOrd="0" destOrd="0" presId="urn:microsoft.com/office/officeart/2005/8/layout/vList2"/>
    <dgm:cxn modelId="{8C585E6F-7ADF-4E01-8E64-D5407589D2DB}" type="presOf" srcId="{ED1C212E-9741-43A1-A069-D111B5AF5B69}" destId="{4D6F1A73-F93F-48D4-A83A-97BE43039D4F}" srcOrd="0" destOrd="0" presId="urn:microsoft.com/office/officeart/2005/8/layout/vList2"/>
    <dgm:cxn modelId="{45329D87-F120-41BD-903A-533EFE6627D7}" srcId="{0A35985C-3C0E-4436-A08F-F70B92BE160C}" destId="{E1E4BEED-A4B9-4B4D-A449-6CF30FE88385}" srcOrd="0" destOrd="0" parTransId="{42BCF003-F3DA-4D0A-9CCF-1ECE09DD0537}" sibTransId="{925EAB76-12C5-4783-B6D6-699DFAE6A68C}"/>
    <dgm:cxn modelId="{21ED24B7-7C20-4336-B59B-4A7E4213CB27}" srcId="{0A35985C-3C0E-4436-A08F-F70B92BE160C}" destId="{B09C224D-15DF-4B6D-9FE9-CA385D48798C}" srcOrd="1" destOrd="0" parTransId="{23288570-F075-4C36-82EB-A19800B9C186}" sibTransId="{7755B9D5-37CC-46C3-A99A-6ED6588EF83E}"/>
    <dgm:cxn modelId="{F989F5C3-262F-4FB5-94B9-0A4EAB2B0505}" type="presOf" srcId="{63F517E1-A39E-4DDD-9A56-09E1230CFFC0}" destId="{460E3027-D4C6-461B-B640-C6393065914C}" srcOrd="0" destOrd="0" presId="urn:microsoft.com/office/officeart/2005/8/layout/vList2"/>
    <dgm:cxn modelId="{C06ED2CA-FB2D-43CC-900E-19F31C10C6F9}" srcId="{0A35985C-3C0E-4436-A08F-F70B92BE160C}" destId="{ED1C212E-9741-43A1-A069-D111B5AF5B69}" srcOrd="3" destOrd="0" parTransId="{5A171773-BA1B-4A5F-AF75-CE1BBCF4B274}" sibTransId="{0D3F2E60-6239-4EB3-BF1B-3148ED3553F4}"/>
    <dgm:cxn modelId="{1400F7CA-6D1F-4501-BEDA-99FB263399EE}" type="presOf" srcId="{B09C224D-15DF-4B6D-9FE9-CA385D48798C}" destId="{5FD758E1-771D-4299-A5BC-296D1B2DAB93}" srcOrd="0" destOrd="0" presId="urn:microsoft.com/office/officeart/2005/8/layout/vList2"/>
    <dgm:cxn modelId="{85A4BFCD-8211-4CA6-99B4-B6BCD9AEB982}" type="presOf" srcId="{F00EC897-4CFE-46F9-86E7-8C59831EE942}" destId="{6BD84A21-0943-4388-B01F-598B25E03CE7}" srcOrd="0" destOrd="0" presId="urn:microsoft.com/office/officeart/2005/8/layout/vList2"/>
    <dgm:cxn modelId="{AB93DACD-1D27-4B78-872D-4414E4A1154C}" type="presOf" srcId="{0A35985C-3C0E-4436-A08F-F70B92BE160C}" destId="{2DED60B3-CA9A-45E5-92AB-C8AAB1FAE2ED}" srcOrd="0" destOrd="0" presId="urn:microsoft.com/office/officeart/2005/8/layout/vList2"/>
    <dgm:cxn modelId="{46FD3EDB-A47D-4BD1-9E8C-EE679698F27A}" type="presParOf" srcId="{2DED60B3-CA9A-45E5-92AB-C8AAB1FAE2ED}" destId="{2E95D5D0-941F-4868-A21B-5C290207D929}" srcOrd="0" destOrd="0" presId="urn:microsoft.com/office/officeart/2005/8/layout/vList2"/>
    <dgm:cxn modelId="{F2F41C3B-F6E9-4244-9A88-A5D0F1E12F16}" type="presParOf" srcId="{2DED60B3-CA9A-45E5-92AB-C8AAB1FAE2ED}" destId="{7959531C-62BD-4D7A-9A84-5CD2F4A7DD9B}" srcOrd="1" destOrd="0" presId="urn:microsoft.com/office/officeart/2005/8/layout/vList2"/>
    <dgm:cxn modelId="{CF12682B-F14D-4506-9C0B-0343D6E72FEE}" type="presParOf" srcId="{2DED60B3-CA9A-45E5-92AB-C8AAB1FAE2ED}" destId="{5FD758E1-771D-4299-A5BC-296D1B2DAB93}" srcOrd="2" destOrd="0" presId="urn:microsoft.com/office/officeart/2005/8/layout/vList2"/>
    <dgm:cxn modelId="{6677CE8C-722F-4818-A159-30B6C5F41656}" type="presParOf" srcId="{2DED60B3-CA9A-45E5-92AB-C8AAB1FAE2ED}" destId="{8106BBE1-E633-443C-AF33-DBF95A358B3F}" srcOrd="3" destOrd="0" presId="urn:microsoft.com/office/officeart/2005/8/layout/vList2"/>
    <dgm:cxn modelId="{23A10D69-19F7-47DA-BA1C-49C8C20E25D5}" type="presParOf" srcId="{2DED60B3-CA9A-45E5-92AB-C8AAB1FAE2ED}" destId="{6BD84A21-0943-4388-B01F-598B25E03CE7}" srcOrd="4" destOrd="0" presId="urn:microsoft.com/office/officeart/2005/8/layout/vList2"/>
    <dgm:cxn modelId="{73234FC4-464A-4423-A575-36E126492E7B}" type="presParOf" srcId="{2DED60B3-CA9A-45E5-92AB-C8AAB1FAE2ED}" destId="{6CB5D205-3E91-462F-9345-B84776C1782E}" srcOrd="5" destOrd="0" presId="urn:microsoft.com/office/officeart/2005/8/layout/vList2"/>
    <dgm:cxn modelId="{8E568BF4-2968-4923-9A03-210F6485ACFC}" type="presParOf" srcId="{2DED60B3-CA9A-45E5-92AB-C8AAB1FAE2ED}" destId="{4D6F1A73-F93F-48D4-A83A-97BE43039D4F}" srcOrd="6" destOrd="0" presId="urn:microsoft.com/office/officeart/2005/8/layout/vList2"/>
    <dgm:cxn modelId="{9CD50A2D-62AA-40BD-B9CE-A561DD6B1461}" type="presParOf" srcId="{2DED60B3-CA9A-45E5-92AB-C8AAB1FAE2ED}" destId="{45C06DF4-03A9-4C12-8CF6-F647723FEA39}" srcOrd="7" destOrd="0" presId="urn:microsoft.com/office/officeart/2005/8/layout/vList2"/>
    <dgm:cxn modelId="{B9F2C269-929B-416F-B9C0-5088481040F5}" type="presParOf" srcId="{2DED60B3-CA9A-45E5-92AB-C8AAB1FAE2ED}" destId="{460E3027-D4C6-461B-B640-C6393065914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0B4717-30FE-431C-8B74-CDB351FBB81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8705C5AF-84E6-4D7D-944D-14DBACA0B934}">
      <dgm:prSet/>
      <dgm:spPr/>
      <dgm:t>
        <a:bodyPr/>
        <a:lstStyle/>
        <a:p>
          <a:r>
            <a:rPr lang="en-US" b="1" dirty="0"/>
            <a:t>Churn class distribution is imbalanced between churners and non-churners.</a:t>
          </a:r>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endParaRPr lang="en-US"/>
        </a:p>
      </dgm:t>
    </dgm:pt>
    <dgm:pt modelId="{E7284118-5C77-4E15-91C8-BF173EB06511}">
      <dgm:prSet/>
      <dgm:spPr/>
      <dgm:t>
        <a:bodyPr/>
        <a:lstStyle/>
        <a:p>
          <a:r>
            <a:rPr lang="en-US" b="1"/>
            <a:t>&gt;&gt; when modeling, we’ll ‘stratify’ the train-test split to enforce the same proportions of examples per each of the target variable classes.</a:t>
          </a:r>
        </a:p>
      </dgm:t>
    </dgm:pt>
    <dgm:pt modelId="{1242B663-AEF0-46F6-A50A-83C93FFACAAC}" type="parTrans" cxnId="{DE36C8E0-BF50-46C0-B868-8718CD39769F}">
      <dgm:prSet/>
      <dgm:spPr/>
      <dgm:t>
        <a:bodyPr/>
        <a:lstStyle/>
        <a:p>
          <a:endParaRPr lang="en-US"/>
        </a:p>
      </dgm:t>
    </dgm:pt>
    <dgm:pt modelId="{F0B76AEB-B896-4ADA-B685-21ED8B9229B6}" type="sibTrans" cxnId="{DE36C8E0-BF50-46C0-B868-8718CD39769F}">
      <dgm:prSet phldrT="03" phldr="0"/>
      <dgm:spPr/>
      <dgm:t>
        <a:bodyPr/>
        <a:lstStyle/>
        <a:p>
          <a:endParaRPr lang="en-US" dirty="0"/>
        </a:p>
      </dgm:t>
    </dgm:pt>
    <dgm:pt modelId="{2F8792CB-C71D-4BD8-9294-5CEB444BAEA3}" type="pres">
      <dgm:prSet presAssocID="{7D0B4717-30FE-431C-8B74-CDB351FBB818}" presName="vert0" presStyleCnt="0">
        <dgm:presLayoutVars>
          <dgm:dir/>
          <dgm:animOne val="branch"/>
          <dgm:animLvl val="lvl"/>
        </dgm:presLayoutVars>
      </dgm:prSet>
      <dgm:spPr/>
    </dgm:pt>
    <dgm:pt modelId="{648E2FE2-F2AC-4069-AFC7-A964B4001C10}" type="pres">
      <dgm:prSet presAssocID="{8705C5AF-84E6-4D7D-944D-14DBACA0B934}" presName="thickLine" presStyleLbl="alignNode1" presStyleIdx="0" presStyleCnt="2"/>
      <dgm:spPr/>
    </dgm:pt>
    <dgm:pt modelId="{8E3C3861-C4B5-4462-B18D-A01BA9D6BCF3}" type="pres">
      <dgm:prSet presAssocID="{8705C5AF-84E6-4D7D-944D-14DBACA0B934}" presName="horz1" presStyleCnt="0"/>
      <dgm:spPr/>
    </dgm:pt>
    <dgm:pt modelId="{EF8FDC80-0B21-4CBE-BF67-02F28522DE6F}" type="pres">
      <dgm:prSet presAssocID="{8705C5AF-84E6-4D7D-944D-14DBACA0B934}" presName="tx1" presStyleLbl="revTx" presStyleIdx="0" presStyleCnt="2"/>
      <dgm:spPr/>
    </dgm:pt>
    <dgm:pt modelId="{AB186AD8-B2FC-41D2-9ADD-02AAF9CCF5D7}" type="pres">
      <dgm:prSet presAssocID="{8705C5AF-84E6-4D7D-944D-14DBACA0B934}" presName="vert1" presStyleCnt="0"/>
      <dgm:spPr/>
    </dgm:pt>
    <dgm:pt modelId="{2AA6AEF8-6E94-4157-AB27-099C8F0EE4F0}" type="pres">
      <dgm:prSet presAssocID="{E7284118-5C77-4E15-91C8-BF173EB06511}" presName="thickLine" presStyleLbl="alignNode1" presStyleIdx="1" presStyleCnt="2"/>
      <dgm:spPr/>
    </dgm:pt>
    <dgm:pt modelId="{739B957B-5182-4DE6-A15D-4C2BE8A5EBDD}" type="pres">
      <dgm:prSet presAssocID="{E7284118-5C77-4E15-91C8-BF173EB06511}" presName="horz1" presStyleCnt="0"/>
      <dgm:spPr/>
    </dgm:pt>
    <dgm:pt modelId="{60E4543C-EE8D-446D-AF5B-A6BF636C5D6B}" type="pres">
      <dgm:prSet presAssocID="{E7284118-5C77-4E15-91C8-BF173EB06511}" presName="tx1" presStyleLbl="revTx" presStyleIdx="1" presStyleCnt="2"/>
      <dgm:spPr/>
    </dgm:pt>
    <dgm:pt modelId="{E42DAC21-7F49-4E1B-8AEC-4DEE515D7593}" type="pres">
      <dgm:prSet presAssocID="{E7284118-5C77-4E15-91C8-BF173EB06511}" presName="vert1" presStyleCnt="0"/>
      <dgm:spPr/>
    </dgm:pt>
  </dgm:ptLst>
  <dgm:cxnLst>
    <dgm:cxn modelId="{FD0FFA43-9EA8-4CAA-893F-2FE17237AA3B}" type="presOf" srcId="{E7284118-5C77-4E15-91C8-BF173EB06511}" destId="{60E4543C-EE8D-446D-AF5B-A6BF636C5D6B}" srcOrd="0" destOrd="0" presId="urn:microsoft.com/office/officeart/2008/layout/LinedList"/>
    <dgm:cxn modelId="{6F332A66-1DAA-43D3-8E26-85CF02D1B3AD}" type="presOf" srcId="{8705C5AF-84E6-4D7D-944D-14DBACA0B934}" destId="{EF8FDC80-0B21-4CBE-BF67-02F28522DE6F}" srcOrd="0" destOrd="0" presId="urn:microsoft.com/office/officeart/2008/layout/LinedList"/>
    <dgm:cxn modelId="{0040FA77-2CD7-481C-8385-02DF2AC86483}" type="presOf" srcId="{7D0B4717-30FE-431C-8B74-CDB351FBB818}" destId="{2F8792CB-C71D-4BD8-9294-5CEB444BAEA3}" srcOrd="0" destOrd="0" presId="urn:microsoft.com/office/officeart/2008/layout/LinedList"/>
    <dgm:cxn modelId="{BCC881B8-8092-4135-93B6-4B7B5E26EEB2}" srcId="{7D0B4717-30FE-431C-8B74-CDB351FBB818}" destId="{8705C5AF-84E6-4D7D-944D-14DBACA0B934}" srcOrd="0" destOrd="0" parTransId="{1B9A8040-357C-4BD7-8E0F-E6DDCEB5E636}" sibTransId="{4940D8B4-FF43-4555-BDAB-5D26DFC87CA0}"/>
    <dgm:cxn modelId="{DE36C8E0-BF50-46C0-B868-8718CD39769F}" srcId="{7D0B4717-30FE-431C-8B74-CDB351FBB818}" destId="{E7284118-5C77-4E15-91C8-BF173EB06511}" srcOrd="1" destOrd="0" parTransId="{1242B663-AEF0-46F6-A50A-83C93FFACAAC}" sibTransId="{F0B76AEB-B896-4ADA-B685-21ED8B9229B6}"/>
    <dgm:cxn modelId="{39D3BA6A-5B03-4848-844B-21032B1DA66A}" type="presParOf" srcId="{2F8792CB-C71D-4BD8-9294-5CEB444BAEA3}" destId="{648E2FE2-F2AC-4069-AFC7-A964B4001C10}" srcOrd="0" destOrd="0" presId="urn:microsoft.com/office/officeart/2008/layout/LinedList"/>
    <dgm:cxn modelId="{A1AE419F-A0E1-4D2F-AA7B-D6B385C0BD81}" type="presParOf" srcId="{2F8792CB-C71D-4BD8-9294-5CEB444BAEA3}" destId="{8E3C3861-C4B5-4462-B18D-A01BA9D6BCF3}" srcOrd="1" destOrd="0" presId="urn:microsoft.com/office/officeart/2008/layout/LinedList"/>
    <dgm:cxn modelId="{1F571FF6-BC96-44E2-834B-74F7C625C555}" type="presParOf" srcId="{8E3C3861-C4B5-4462-B18D-A01BA9D6BCF3}" destId="{EF8FDC80-0B21-4CBE-BF67-02F28522DE6F}" srcOrd="0" destOrd="0" presId="urn:microsoft.com/office/officeart/2008/layout/LinedList"/>
    <dgm:cxn modelId="{CDAF5F1D-034B-48C3-B89D-B18F7ADCC57F}" type="presParOf" srcId="{8E3C3861-C4B5-4462-B18D-A01BA9D6BCF3}" destId="{AB186AD8-B2FC-41D2-9ADD-02AAF9CCF5D7}" srcOrd="1" destOrd="0" presId="urn:microsoft.com/office/officeart/2008/layout/LinedList"/>
    <dgm:cxn modelId="{E2436FF1-7CD0-4550-84E7-A806CFC091B7}" type="presParOf" srcId="{2F8792CB-C71D-4BD8-9294-5CEB444BAEA3}" destId="{2AA6AEF8-6E94-4157-AB27-099C8F0EE4F0}" srcOrd="2" destOrd="0" presId="urn:microsoft.com/office/officeart/2008/layout/LinedList"/>
    <dgm:cxn modelId="{253C3081-6D46-4BCE-B0BA-F0C4FC3D5354}" type="presParOf" srcId="{2F8792CB-C71D-4BD8-9294-5CEB444BAEA3}" destId="{739B957B-5182-4DE6-A15D-4C2BE8A5EBDD}" srcOrd="3" destOrd="0" presId="urn:microsoft.com/office/officeart/2008/layout/LinedList"/>
    <dgm:cxn modelId="{445469C8-7BF3-4A9B-A251-DF1542EA6B21}" type="presParOf" srcId="{739B957B-5182-4DE6-A15D-4C2BE8A5EBDD}" destId="{60E4543C-EE8D-446D-AF5B-A6BF636C5D6B}" srcOrd="0" destOrd="0" presId="urn:microsoft.com/office/officeart/2008/layout/LinedList"/>
    <dgm:cxn modelId="{16482A6D-951F-4136-8B3F-0A1A5ADEE602}" type="presParOf" srcId="{739B957B-5182-4DE6-A15D-4C2BE8A5EBDD}" destId="{E42DAC21-7F49-4E1B-8AEC-4DEE515D7593}" srcOrd="1" destOrd="0" presId="urn:microsoft.com/office/officeart/2008/layout/LinedList"/>
  </dgm:cxnLst>
  <dgm:bg/>
  <dgm:whole>
    <a:ln w="1905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5884D6-3BB1-4C7A-9958-3549A252B586}"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CBB4726E-AC91-486A-9831-3C73E5C3A40D}">
      <dgm:prSet phldrT="[Text]" custT="1"/>
      <dgm:spPr>
        <a:solidFill>
          <a:schemeClr val="accent5">
            <a:lumMod val="50000"/>
          </a:schemeClr>
        </a:solidFill>
        <a:ln w="28575">
          <a:solidFill>
            <a:schemeClr val="tx1"/>
          </a:solidFill>
        </a:ln>
        <a:scene3d>
          <a:camera prst="orthographicFront"/>
          <a:lightRig rig="threePt" dir="t"/>
        </a:scene3d>
        <a:sp3d>
          <a:bevelT/>
        </a:sp3d>
      </dgm:spPr>
      <dgm:t>
        <a:bodyPr/>
        <a:lstStyle/>
        <a:p>
          <a:r>
            <a:rPr lang="en-US" sz="1400" b="1" u="sng" dirty="0"/>
            <a:t>Phone Service </a:t>
          </a:r>
          <a:r>
            <a:rPr lang="en-US" sz="1400" dirty="0"/>
            <a:t>- Most of the customers have opted for a phone services. Both customers who opted to have or not to have phone services have similar churn percentages.</a:t>
          </a:r>
        </a:p>
      </dgm:t>
    </dgm:pt>
    <dgm:pt modelId="{4D6F7DE9-F890-465D-896D-EB7F06F3FCA4}" type="parTrans" cxnId="{170C6B92-7B7F-4B14-9CA2-362E963776FB}">
      <dgm:prSet/>
      <dgm:spPr/>
      <dgm:t>
        <a:bodyPr/>
        <a:lstStyle/>
        <a:p>
          <a:endParaRPr lang="en-US" sz="1400"/>
        </a:p>
      </dgm:t>
    </dgm:pt>
    <dgm:pt modelId="{FD6A68BD-479F-4AF1-B090-C85511CDCD40}" type="sibTrans" cxnId="{170C6B92-7B7F-4B14-9CA2-362E963776FB}">
      <dgm:prSet/>
      <dgm:spPr/>
      <dgm:t>
        <a:bodyPr/>
        <a:lstStyle/>
        <a:p>
          <a:endParaRPr lang="en-US" sz="1400"/>
        </a:p>
      </dgm:t>
    </dgm:pt>
    <dgm:pt modelId="{97BF57BE-D03A-4AD9-86DC-75B69C13E876}">
      <dgm:prSet phldrT="[Text]" custT="1"/>
      <dgm:spPr>
        <a:effectLst>
          <a:glow rad="228600">
            <a:schemeClr val="accent2">
              <a:satMod val="175000"/>
              <a:alpha val="40000"/>
            </a:schemeClr>
          </a:glow>
        </a:effectLst>
        <a:scene3d>
          <a:camera prst="orthographicFront"/>
          <a:lightRig rig="threePt" dir="t"/>
        </a:scene3d>
        <a:sp3d>
          <a:bevelT prst="angle"/>
        </a:sp3d>
      </dgm:spPr>
      <dgm:t>
        <a:bodyPr/>
        <a:lstStyle/>
        <a:p>
          <a:endParaRPr lang="en-US" sz="1400" dirty="0"/>
        </a:p>
      </dgm:t>
    </dgm:pt>
    <dgm:pt modelId="{F42D08D6-D259-4940-8C5B-344DC55D290F}" type="parTrans" cxnId="{01FA4A28-9B9F-46B8-AF19-E6EBBA82716B}">
      <dgm:prSet/>
      <dgm:spPr/>
      <dgm:t>
        <a:bodyPr/>
        <a:lstStyle/>
        <a:p>
          <a:endParaRPr lang="en-US" sz="1400"/>
        </a:p>
      </dgm:t>
    </dgm:pt>
    <dgm:pt modelId="{0BB7D230-6C36-4DE0-AA50-71E0A02BE01B}" type="sibTrans" cxnId="{01FA4A28-9B9F-46B8-AF19-E6EBBA82716B}">
      <dgm:prSet/>
      <dgm:spPr/>
      <dgm:t>
        <a:bodyPr/>
        <a:lstStyle/>
        <a:p>
          <a:endParaRPr lang="en-US" sz="1400"/>
        </a:p>
      </dgm:t>
    </dgm:pt>
    <dgm:pt modelId="{79FA98B1-E03E-48AA-BF19-2A636D041FCD}">
      <dgm:prSet phldrT="[Text]" custT="1"/>
      <dgm:spPr>
        <a:solidFill>
          <a:srgbClr val="C79624"/>
        </a:solidFill>
        <a:ln w="28575">
          <a:solidFill>
            <a:schemeClr val="tx1"/>
          </a:solidFill>
        </a:ln>
      </dgm:spPr>
      <dgm:t>
        <a:bodyPr/>
        <a:lstStyle/>
        <a:p>
          <a:r>
            <a:rPr lang="en-US" sz="1400" b="1" u="sng" dirty="0"/>
            <a:t>Multiple Lines </a:t>
          </a:r>
          <a:r>
            <a:rPr lang="en-US" sz="1400" dirty="0"/>
            <a:t>- Almost half of the customers with phone service opted to have multiple lines. Customers with or without multiple lines have similar churn percentages.</a:t>
          </a:r>
        </a:p>
      </dgm:t>
    </dgm:pt>
    <dgm:pt modelId="{1384A03D-C4EF-41E0-96F4-155E3FFE8E39}" type="parTrans" cxnId="{8FB9F488-F6CA-4431-A695-02C7C260DF03}">
      <dgm:prSet/>
      <dgm:spPr/>
      <dgm:t>
        <a:bodyPr/>
        <a:lstStyle/>
        <a:p>
          <a:endParaRPr lang="en-US" sz="1400"/>
        </a:p>
      </dgm:t>
    </dgm:pt>
    <dgm:pt modelId="{CF728D67-BDA2-40A0-A9E3-999DBAFB51FC}" type="sibTrans" cxnId="{8FB9F488-F6CA-4431-A695-02C7C260DF03}">
      <dgm:prSet/>
      <dgm:spPr/>
      <dgm:t>
        <a:bodyPr/>
        <a:lstStyle/>
        <a:p>
          <a:endParaRPr lang="en-US" sz="1400"/>
        </a:p>
      </dgm:t>
    </dgm:pt>
    <dgm:pt modelId="{483E9BB6-2098-4EA1-BE95-6D2C33525E9A}">
      <dgm:prSet phldrT="[Text]" custT="1"/>
      <dgm:spPr/>
      <dgm:t>
        <a:bodyPr/>
        <a:lstStyle/>
        <a:p>
          <a:endParaRPr lang="en-US" sz="1400" dirty="0"/>
        </a:p>
      </dgm:t>
    </dgm:pt>
    <dgm:pt modelId="{F48A9973-28C0-4A35-8C70-77B8077F41EA}" type="parTrans" cxnId="{021A4501-2B02-4B30-9097-0ECE013D372E}">
      <dgm:prSet/>
      <dgm:spPr/>
      <dgm:t>
        <a:bodyPr/>
        <a:lstStyle/>
        <a:p>
          <a:endParaRPr lang="en-US" sz="1400"/>
        </a:p>
      </dgm:t>
    </dgm:pt>
    <dgm:pt modelId="{442E10EF-3A01-4108-80E7-42DCB5F914EE}" type="sibTrans" cxnId="{021A4501-2B02-4B30-9097-0ECE013D372E}">
      <dgm:prSet/>
      <dgm:spPr/>
      <dgm:t>
        <a:bodyPr/>
        <a:lstStyle/>
        <a:p>
          <a:endParaRPr lang="en-US" sz="1400"/>
        </a:p>
      </dgm:t>
    </dgm:pt>
    <dgm:pt modelId="{4C56F737-618D-4D62-A605-FC17F3FB116A}" type="pres">
      <dgm:prSet presAssocID="{3B5884D6-3BB1-4C7A-9958-3549A252B586}" presName="linear" presStyleCnt="0">
        <dgm:presLayoutVars>
          <dgm:animLvl val="lvl"/>
          <dgm:resizeHandles val="exact"/>
        </dgm:presLayoutVars>
      </dgm:prSet>
      <dgm:spPr/>
    </dgm:pt>
    <dgm:pt modelId="{76ADC026-9C5E-4693-8EEF-6CFFF1A6D126}" type="pres">
      <dgm:prSet presAssocID="{CBB4726E-AC91-486A-9831-3C73E5C3A40D}" presName="parentText" presStyleLbl="node1" presStyleIdx="0" presStyleCnt="2" custLinFactY="-4489" custLinFactNeighborX="-14" custLinFactNeighborY="-100000">
        <dgm:presLayoutVars>
          <dgm:chMax val="0"/>
          <dgm:bulletEnabled val="1"/>
        </dgm:presLayoutVars>
      </dgm:prSet>
      <dgm:spPr/>
    </dgm:pt>
    <dgm:pt modelId="{2A72BFDC-245D-4B7D-9D35-CDAD8319A6CA}" type="pres">
      <dgm:prSet presAssocID="{CBB4726E-AC91-486A-9831-3C73E5C3A40D}" presName="childText" presStyleLbl="revTx" presStyleIdx="0" presStyleCnt="2" custLinFactNeighborX="-14" custLinFactNeighborY="-10383">
        <dgm:presLayoutVars>
          <dgm:bulletEnabled val="1"/>
        </dgm:presLayoutVars>
      </dgm:prSet>
      <dgm:spPr/>
    </dgm:pt>
    <dgm:pt modelId="{27130B36-ABAD-4FF6-BCAC-9864E7A40A7E}" type="pres">
      <dgm:prSet presAssocID="{79FA98B1-E03E-48AA-BF19-2A636D041FCD}" presName="parentText" presStyleLbl="node1" presStyleIdx="1" presStyleCnt="2" custLinFactY="8075" custLinFactNeighborY="100000">
        <dgm:presLayoutVars>
          <dgm:chMax val="0"/>
          <dgm:bulletEnabled val="1"/>
        </dgm:presLayoutVars>
      </dgm:prSet>
      <dgm:spPr/>
    </dgm:pt>
    <dgm:pt modelId="{45F7C3DA-8C7A-4879-94B0-F0E4358BAFAB}" type="pres">
      <dgm:prSet presAssocID="{79FA98B1-E03E-48AA-BF19-2A636D041FCD}" presName="childText" presStyleLbl="revTx" presStyleIdx="1" presStyleCnt="2">
        <dgm:presLayoutVars>
          <dgm:bulletEnabled val="1"/>
        </dgm:presLayoutVars>
      </dgm:prSet>
      <dgm:spPr/>
    </dgm:pt>
  </dgm:ptLst>
  <dgm:cxnLst>
    <dgm:cxn modelId="{021A4501-2B02-4B30-9097-0ECE013D372E}" srcId="{79FA98B1-E03E-48AA-BF19-2A636D041FCD}" destId="{483E9BB6-2098-4EA1-BE95-6D2C33525E9A}" srcOrd="0" destOrd="0" parTransId="{F48A9973-28C0-4A35-8C70-77B8077F41EA}" sibTransId="{442E10EF-3A01-4108-80E7-42DCB5F914EE}"/>
    <dgm:cxn modelId="{01FA4A28-9B9F-46B8-AF19-E6EBBA82716B}" srcId="{CBB4726E-AC91-486A-9831-3C73E5C3A40D}" destId="{97BF57BE-D03A-4AD9-86DC-75B69C13E876}" srcOrd="0" destOrd="0" parTransId="{F42D08D6-D259-4940-8C5B-344DC55D290F}" sibTransId="{0BB7D230-6C36-4DE0-AA50-71E0A02BE01B}"/>
    <dgm:cxn modelId="{0CEA6A34-22CB-4742-9AD6-FA82C6407DEB}" type="presOf" srcId="{97BF57BE-D03A-4AD9-86DC-75B69C13E876}" destId="{2A72BFDC-245D-4B7D-9D35-CDAD8319A6CA}" srcOrd="0" destOrd="0" presId="urn:microsoft.com/office/officeart/2005/8/layout/vList2"/>
    <dgm:cxn modelId="{8FB9F488-F6CA-4431-A695-02C7C260DF03}" srcId="{3B5884D6-3BB1-4C7A-9958-3549A252B586}" destId="{79FA98B1-E03E-48AA-BF19-2A636D041FCD}" srcOrd="1" destOrd="0" parTransId="{1384A03D-C4EF-41E0-96F4-155E3FFE8E39}" sibTransId="{CF728D67-BDA2-40A0-A9E3-999DBAFB51FC}"/>
    <dgm:cxn modelId="{170C6B92-7B7F-4B14-9CA2-362E963776FB}" srcId="{3B5884D6-3BB1-4C7A-9958-3549A252B586}" destId="{CBB4726E-AC91-486A-9831-3C73E5C3A40D}" srcOrd="0" destOrd="0" parTransId="{4D6F7DE9-F890-465D-896D-EB7F06F3FCA4}" sibTransId="{FD6A68BD-479F-4AF1-B090-C85511CDCD40}"/>
    <dgm:cxn modelId="{82AB15B1-F57C-4B91-B1EE-57705DAE1356}" type="presOf" srcId="{CBB4726E-AC91-486A-9831-3C73E5C3A40D}" destId="{76ADC026-9C5E-4693-8EEF-6CFFF1A6D126}" srcOrd="0" destOrd="0" presId="urn:microsoft.com/office/officeart/2005/8/layout/vList2"/>
    <dgm:cxn modelId="{84901EB6-6B86-4D8C-A2F5-0A78473C5044}" type="presOf" srcId="{483E9BB6-2098-4EA1-BE95-6D2C33525E9A}" destId="{45F7C3DA-8C7A-4879-94B0-F0E4358BAFAB}" srcOrd="0" destOrd="0" presId="urn:microsoft.com/office/officeart/2005/8/layout/vList2"/>
    <dgm:cxn modelId="{55FC29BB-8A67-4F92-BD57-FF98111EF61E}" type="presOf" srcId="{3B5884D6-3BB1-4C7A-9958-3549A252B586}" destId="{4C56F737-618D-4D62-A605-FC17F3FB116A}" srcOrd="0" destOrd="0" presId="urn:microsoft.com/office/officeart/2005/8/layout/vList2"/>
    <dgm:cxn modelId="{020B1BBE-7F97-4EF0-97B2-6F00122E5633}" type="presOf" srcId="{79FA98B1-E03E-48AA-BF19-2A636D041FCD}" destId="{27130B36-ABAD-4FF6-BCAC-9864E7A40A7E}" srcOrd="0" destOrd="0" presId="urn:microsoft.com/office/officeart/2005/8/layout/vList2"/>
    <dgm:cxn modelId="{5AC799FD-0886-426C-B41F-4A90D74C9B95}" type="presParOf" srcId="{4C56F737-618D-4D62-A605-FC17F3FB116A}" destId="{76ADC026-9C5E-4693-8EEF-6CFFF1A6D126}" srcOrd="0" destOrd="0" presId="urn:microsoft.com/office/officeart/2005/8/layout/vList2"/>
    <dgm:cxn modelId="{F8153345-082A-410F-83FA-C2AF12ED0DD2}" type="presParOf" srcId="{4C56F737-618D-4D62-A605-FC17F3FB116A}" destId="{2A72BFDC-245D-4B7D-9D35-CDAD8319A6CA}" srcOrd="1" destOrd="0" presId="urn:microsoft.com/office/officeart/2005/8/layout/vList2"/>
    <dgm:cxn modelId="{50E65FEA-E141-4889-8C3D-63C4B1A9222E}" type="presParOf" srcId="{4C56F737-618D-4D62-A605-FC17F3FB116A}" destId="{27130B36-ABAD-4FF6-BCAC-9864E7A40A7E}" srcOrd="2" destOrd="0" presId="urn:microsoft.com/office/officeart/2005/8/layout/vList2"/>
    <dgm:cxn modelId="{E8CC19D8-6930-4024-BBA1-83D181B26BAD}" type="presParOf" srcId="{4C56F737-618D-4D62-A605-FC17F3FB116A}" destId="{45F7C3DA-8C7A-4879-94B0-F0E4358BAFAB}" srcOrd="3"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35985C-3C0E-4436-A08F-F70B92BE160C}" type="doc">
      <dgm:prSet loTypeId="urn:microsoft.com/office/officeart/2005/8/layout/vList2" loCatId="list" qsTypeId="urn:microsoft.com/office/officeart/2005/8/quickstyle/simple5" qsCatId="simple" csTypeId="urn:microsoft.com/office/officeart/2005/8/colors/accent1_2" csCatId="accent1" phldr="1"/>
      <dgm:spPr/>
    </dgm:pt>
    <dgm:pt modelId="{E1E4BEED-A4B9-4B4D-A449-6CF30FE88385}">
      <dgm:prSet phldrT="[Text]" custT="1"/>
      <dgm:spPr>
        <a:solidFill>
          <a:srgbClr val="6A040F"/>
        </a:solidFill>
        <a:ln w="12700">
          <a:solidFill>
            <a:schemeClr val="accent2">
              <a:lumMod val="60000"/>
              <a:lumOff val="40000"/>
            </a:schemeClr>
          </a:solidFill>
        </a:ln>
      </dgm:spPr>
      <dgm:t>
        <a:bodyPr/>
        <a:lstStyle/>
        <a:p>
          <a:r>
            <a:rPr lang="en-US" sz="1600" dirty="0"/>
            <a:t>Mapped categorical binary features into numeric binary variables</a:t>
          </a:r>
          <a:endParaRPr lang="LID4096" sz="1600" b="1" dirty="0"/>
        </a:p>
      </dgm:t>
    </dgm:pt>
    <dgm:pt modelId="{42BCF003-F3DA-4D0A-9CCF-1ECE09DD0537}" type="parTrans" cxnId="{45329D87-F120-41BD-903A-533EFE6627D7}">
      <dgm:prSet/>
      <dgm:spPr/>
      <dgm:t>
        <a:bodyPr/>
        <a:lstStyle/>
        <a:p>
          <a:endParaRPr lang="LID4096" sz="1600" b="1"/>
        </a:p>
      </dgm:t>
    </dgm:pt>
    <dgm:pt modelId="{925EAB76-12C5-4783-B6D6-699DFAE6A68C}" type="sibTrans" cxnId="{45329D87-F120-41BD-903A-533EFE6627D7}">
      <dgm:prSet/>
      <dgm:spPr/>
      <dgm:t>
        <a:bodyPr/>
        <a:lstStyle/>
        <a:p>
          <a:endParaRPr lang="LID4096" sz="1600" b="1"/>
        </a:p>
      </dgm:t>
    </dgm:pt>
    <dgm:pt modelId="{F00EC897-4CFE-46F9-86E7-8C59831EE942}">
      <dgm:prSet phldrT="[Text]" custT="1"/>
      <dgm:spPr>
        <a:solidFill>
          <a:srgbClr val="D00000"/>
        </a:solidFill>
        <a:ln w="1270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sz="1600" dirty="0"/>
            <a:t>Encoded non-binary categorical features into dummy variables (One-Hot-Encoding)</a:t>
          </a:r>
          <a:endParaRPr lang="LID4096" sz="1600" b="1" dirty="0"/>
        </a:p>
      </dgm:t>
    </dgm:pt>
    <dgm:pt modelId="{FE88DEF6-DB28-40E6-A0E5-86602C63FDB4}" type="parTrans" cxnId="{B4969A1B-9C58-4FB4-B4AE-C07AEA85225C}">
      <dgm:prSet/>
      <dgm:spPr/>
      <dgm:t>
        <a:bodyPr/>
        <a:lstStyle/>
        <a:p>
          <a:endParaRPr lang="LID4096" sz="1600" b="1"/>
        </a:p>
      </dgm:t>
    </dgm:pt>
    <dgm:pt modelId="{9ADCCF34-8374-463B-8AF4-5C1E4A743E20}" type="sibTrans" cxnId="{B4969A1B-9C58-4FB4-B4AE-C07AEA85225C}">
      <dgm:prSet/>
      <dgm:spPr/>
      <dgm:t>
        <a:bodyPr/>
        <a:lstStyle/>
        <a:p>
          <a:endParaRPr lang="LID4096" sz="1600" b="1"/>
        </a:p>
      </dgm:t>
    </dgm:pt>
    <dgm:pt modelId="{ED1C212E-9741-43A1-A069-D111B5AF5B69}">
      <dgm:prSet phldrT="[Text]" custT="1"/>
      <dgm:spPr>
        <a:solidFill>
          <a:srgbClr val="DC2F02"/>
        </a:solidFill>
        <a:ln w="1270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sz="1600" dirty="0"/>
            <a:t>Created a new feature - </a:t>
          </a:r>
          <a:r>
            <a:rPr lang="en-US" sz="1600" b="1" dirty="0"/>
            <a:t>number of additional internet-based services </a:t>
          </a:r>
          <a:r>
            <a:rPr lang="en-US" sz="1600" dirty="0"/>
            <a:t>a customer opted to have (between 0-6) </a:t>
          </a:r>
          <a:endParaRPr lang="LID4096" sz="1600" b="1" dirty="0"/>
        </a:p>
      </dgm:t>
    </dgm:pt>
    <dgm:pt modelId="{5A171773-BA1B-4A5F-AF75-CE1BBCF4B274}" type="parTrans" cxnId="{C06ED2CA-FB2D-43CC-900E-19F31C10C6F9}">
      <dgm:prSet/>
      <dgm:spPr/>
      <dgm:t>
        <a:bodyPr/>
        <a:lstStyle/>
        <a:p>
          <a:endParaRPr lang="LID4096" sz="1600" b="1"/>
        </a:p>
      </dgm:t>
    </dgm:pt>
    <dgm:pt modelId="{0D3F2E60-6239-4EB3-BF1B-3148ED3553F4}" type="sibTrans" cxnId="{C06ED2CA-FB2D-43CC-900E-19F31C10C6F9}">
      <dgm:prSet/>
      <dgm:spPr/>
      <dgm:t>
        <a:bodyPr/>
        <a:lstStyle/>
        <a:p>
          <a:endParaRPr lang="LID4096" sz="1600" b="1"/>
        </a:p>
      </dgm:t>
    </dgm:pt>
    <dgm:pt modelId="{63F517E1-A39E-4DDD-9A56-09E1230CFFC0}">
      <dgm:prSet phldrT="[Text]" custT="1"/>
      <dgm:spPr>
        <a:solidFill>
          <a:srgbClr val="E85D04"/>
        </a:solidFill>
        <a:ln w="12700">
          <a:solidFill>
            <a:schemeClr val="accent2">
              <a:lumMod val="60000"/>
              <a:lumOff val="40000"/>
            </a:schemeClr>
          </a:solidFill>
        </a:ln>
        <a:scene3d>
          <a:camera prst="orthographicFront">
            <a:rot lat="0" lon="0" rev="0"/>
          </a:camera>
          <a:lightRig rig="threePt" dir="tl"/>
        </a:scene3d>
        <a:sp3d>
          <a:bevelT w="25400" h="25400"/>
        </a:sp3d>
      </dgm:spPr>
      <dgm:t>
        <a:bodyPr/>
        <a:lstStyle/>
        <a:p>
          <a:r>
            <a:rPr lang="en-US" sz="1600" dirty="0"/>
            <a:t>Created a new feature - whether a customer </a:t>
          </a:r>
          <a:r>
            <a:rPr lang="en-US" sz="1600" b="1" dirty="0"/>
            <a:t>pays above or below avg </a:t>
          </a:r>
          <a:r>
            <a:rPr lang="en-US" sz="1600" b="1" dirty="0" err="1"/>
            <a:t>monthlycharges</a:t>
          </a:r>
          <a:r>
            <a:rPr lang="en-US" sz="1600" b="1" dirty="0"/>
            <a:t> </a:t>
          </a:r>
          <a:r>
            <a:rPr lang="en-US" sz="1600" dirty="0"/>
            <a:t>per contract class</a:t>
          </a:r>
          <a:endParaRPr lang="LID4096" sz="1600" b="1" dirty="0"/>
        </a:p>
      </dgm:t>
    </dgm:pt>
    <dgm:pt modelId="{DE2A77F5-C716-4F5C-ADDA-5BB8316BA793}" type="parTrans" cxnId="{7BE3A842-0C3D-4C9C-8725-A69C87697E16}">
      <dgm:prSet/>
      <dgm:spPr/>
      <dgm:t>
        <a:bodyPr/>
        <a:lstStyle/>
        <a:p>
          <a:endParaRPr lang="LID4096" sz="1600" b="1"/>
        </a:p>
      </dgm:t>
    </dgm:pt>
    <dgm:pt modelId="{687E03DB-AFE3-428A-B052-94246E187329}" type="sibTrans" cxnId="{7BE3A842-0C3D-4C9C-8725-A69C87697E16}">
      <dgm:prSet/>
      <dgm:spPr/>
      <dgm:t>
        <a:bodyPr/>
        <a:lstStyle/>
        <a:p>
          <a:endParaRPr lang="LID4096" sz="1600" b="1"/>
        </a:p>
      </dgm:t>
    </dgm:pt>
    <dgm:pt modelId="{2DED60B3-CA9A-45E5-92AB-C8AAB1FAE2ED}" type="pres">
      <dgm:prSet presAssocID="{0A35985C-3C0E-4436-A08F-F70B92BE160C}" presName="linear" presStyleCnt="0">
        <dgm:presLayoutVars>
          <dgm:animLvl val="lvl"/>
          <dgm:resizeHandles val="exact"/>
        </dgm:presLayoutVars>
      </dgm:prSet>
      <dgm:spPr/>
    </dgm:pt>
    <dgm:pt modelId="{2E95D5D0-941F-4868-A21B-5C290207D929}" type="pres">
      <dgm:prSet presAssocID="{E1E4BEED-A4B9-4B4D-A449-6CF30FE88385}" presName="parentText" presStyleLbl="node1" presStyleIdx="0" presStyleCnt="4" custLinFactNeighborX="0" custLinFactNeighborY="35106">
        <dgm:presLayoutVars>
          <dgm:chMax val="0"/>
          <dgm:bulletEnabled val="1"/>
        </dgm:presLayoutVars>
      </dgm:prSet>
      <dgm:spPr/>
    </dgm:pt>
    <dgm:pt modelId="{7959531C-62BD-4D7A-9A84-5CD2F4A7DD9B}" type="pres">
      <dgm:prSet presAssocID="{925EAB76-12C5-4783-B6D6-699DFAE6A68C}" presName="spacer" presStyleCnt="0"/>
      <dgm:spPr/>
    </dgm:pt>
    <dgm:pt modelId="{6BD84A21-0943-4388-B01F-598B25E03CE7}" type="pres">
      <dgm:prSet presAssocID="{F00EC897-4CFE-46F9-86E7-8C59831EE942}" presName="parentText" presStyleLbl="node1" presStyleIdx="1" presStyleCnt="4">
        <dgm:presLayoutVars>
          <dgm:chMax val="0"/>
          <dgm:bulletEnabled val="1"/>
        </dgm:presLayoutVars>
      </dgm:prSet>
      <dgm:spPr/>
    </dgm:pt>
    <dgm:pt modelId="{6CB5D205-3E91-462F-9345-B84776C1782E}" type="pres">
      <dgm:prSet presAssocID="{9ADCCF34-8374-463B-8AF4-5C1E4A743E20}" presName="spacer" presStyleCnt="0"/>
      <dgm:spPr/>
    </dgm:pt>
    <dgm:pt modelId="{4D6F1A73-F93F-48D4-A83A-97BE43039D4F}" type="pres">
      <dgm:prSet presAssocID="{ED1C212E-9741-43A1-A069-D111B5AF5B69}" presName="parentText" presStyleLbl="node1" presStyleIdx="2" presStyleCnt="4">
        <dgm:presLayoutVars>
          <dgm:chMax val="0"/>
          <dgm:bulletEnabled val="1"/>
        </dgm:presLayoutVars>
      </dgm:prSet>
      <dgm:spPr/>
    </dgm:pt>
    <dgm:pt modelId="{45C06DF4-03A9-4C12-8CF6-F647723FEA39}" type="pres">
      <dgm:prSet presAssocID="{0D3F2E60-6239-4EB3-BF1B-3148ED3553F4}" presName="spacer" presStyleCnt="0"/>
      <dgm:spPr/>
    </dgm:pt>
    <dgm:pt modelId="{460E3027-D4C6-461B-B640-C6393065914C}" type="pres">
      <dgm:prSet presAssocID="{63F517E1-A39E-4DDD-9A56-09E1230CFFC0}" presName="parentText" presStyleLbl="node1" presStyleIdx="3" presStyleCnt="4">
        <dgm:presLayoutVars>
          <dgm:chMax val="0"/>
          <dgm:bulletEnabled val="1"/>
        </dgm:presLayoutVars>
      </dgm:prSet>
      <dgm:spPr/>
    </dgm:pt>
  </dgm:ptLst>
  <dgm:cxnLst>
    <dgm:cxn modelId="{0A25270B-1F01-4DE4-A32E-9088AA28DC4C}" type="presOf" srcId="{0A35985C-3C0E-4436-A08F-F70B92BE160C}" destId="{2DED60B3-CA9A-45E5-92AB-C8AAB1FAE2ED}" srcOrd="0" destOrd="0" presId="urn:microsoft.com/office/officeart/2005/8/layout/vList2"/>
    <dgm:cxn modelId="{B4969A1B-9C58-4FB4-B4AE-C07AEA85225C}" srcId="{0A35985C-3C0E-4436-A08F-F70B92BE160C}" destId="{F00EC897-4CFE-46F9-86E7-8C59831EE942}" srcOrd="1" destOrd="0" parTransId="{FE88DEF6-DB28-40E6-A0E5-86602C63FDB4}" sibTransId="{9ADCCF34-8374-463B-8AF4-5C1E4A743E20}"/>
    <dgm:cxn modelId="{120ADD1B-1921-432F-B449-11A3D47630C1}" type="presOf" srcId="{63F517E1-A39E-4DDD-9A56-09E1230CFFC0}" destId="{460E3027-D4C6-461B-B640-C6393065914C}" srcOrd="0" destOrd="0" presId="urn:microsoft.com/office/officeart/2005/8/layout/vList2"/>
    <dgm:cxn modelId="{145F9525-ACC9-4900-9C99-6A337953A88A}" type="presOf" srcId="{F00EC897-4CFE-46F9-86E7-8C59831EE942}" destId="{6BD84A21-0943-4388-B01F-598B25E03CE7}" srcOrd="0" destOrd="0" presId="urn:microsoft.com/office/officeart/2005/8/layout/vList2"/>
    <dgm:cxn modelId="{9B338841-AE3B-4E1E-B4F5-3B3711112AE2}" type="presOf" srcId="{ED1C212E-9741-43A1-A069-D111B5AF5B69}" destId="{4D6F1A73-F93F-48D4-A83A-97BE43039D4F}" srcOrd="0" destOrd="0" presId="urn:microsoft.com/office/officeart/2005/8/layout/vList2"/>
    <dgm:cxn modelId="{7BE3A842-0C3D-4C9C-8725-A69C87697E16}" srcId="{0A35985C-3C0E-4436-A08F-F70B92BE160C}" destId="{63F517E1-A39E-4DDD-9A56-09E1230CFFC0}" srcOrd="3" destOrd="0" parTransId="{DE2A77F5-C716-4F5C-ADDA-5BB8316BA793}" sibTransId="{687E03DB-AFE3-428A-B052-94246E187329}"/>
    <dgm:cxn modelId="{45329D87-F120-41BD-903A-533EFE6627D7}" srcId="{0A35985C-3C0E-4436-A08F-F70B92BE160C}" destId="{E1E4BEED-A4B9-4B4D-A449-6CF30FE88385}" srcOrd="0" destOrd="0" parTransId="{42BCF003-F3DA-4D0A-9CCF-1ECE09DD0537}" sibTransId="{925EAB76-12C5-4783-B6D6-699DFAE6A68C}"/>
    <dgm:cxn modelId="{C06ED2CA-FB2D-43CC-900E-19F31C10C6F9}" srcId="{0A35985C-3C0E-4436-A08F-F70B92BE160C}" destId="{ED1C212E-9741-43A1-A069-D111B5AF5B69}" srcOrd="2" destOrd="0" parTransId="{5A171773-BA1B-4A5F-AF75-CE1BBCF4B274}" sibTransId="{0D3F2E60-6239-4EB3-BF1B-3148ED3553F4}"/>
    <dgm:cxn modelId="{ECB12BFB-2F9C-4A96-8744-75ACCF3663B3}" type="presOf" srcId="{E1E4BEED-A4B9-4B4D-A449-6CF30FE88385}" destId="{2E95D5D0-941F-4868-A21B-5C290207D929}" srcOrd="0" destOrd="0" presId="urn:microsoft.com/office/officeart/2005/8/layout/vList2"/>
    <dgm:cxn modelId="{4294B9A9-E44C-4FD7-866B-10189D141BDB}" type="presParOf" srcId="{2DED60B3-CA9A-45E5-92AB-C8AAB1FAE2ED}" destId="{2E95D5D0-941F-4868-A21B-5C290207D929}" srcOrd="0" destOrd="0" presId="urn:microsoft.com/office/officeart/2005/8/layout/vList2"/>
    <dgm:cxn modelId="{A5EEC622-90EC-437B-A476-1F73BEC58686}" type="presParOf" srcId="{2DED60B3-CA9A-45E5-92AB-C8AAB1FAE2ED}" destId="{7959531C-62BD-4D7A-9A84-5CD2F4A7DD9B}" srcOrd="1" destOrd="0" presId="urn:microsoft.com/office/officeart/2005/8/layout/vList2"/>
    <dgm:cxn modelId="{F39B2C3C-032D-463B-A550-419AB28EABA3}" type="presParOf" srcId="{2DED60B3-CA9A-45E5-92AB-C8AAB1FAE2ED}" destId="{6BD84A21-0943-4388-B01F-598B25E03CE7}" srcOrd="2" destOrd="0" presId="urn:microsoft.com/office/officeart/2005/8/layout/vList2"/>
    <dgm:cxn modelId="{E9B8873D-D963-451B-BD77-7D32AE0723BF}" type="presParOf" srcId="{2DED60B3-CA9A-45E5-92AB-C8AAB1FAE2ED}" destId="{6CB5D205-3E91-462F-9345-B84776C1782E}" srcOrd="3" destOrd="0" presId="urn:microsoft.com/office/officeart/2005/8/layout/vList2"/>
    <dgm:cxn modelId="{25FFA11C-ECAC-41E0-B4E2-2AF75EA592F4}" type="presParOf" srcId="{2DED60B3-CA9A-45E5-92AB-C8AAB1FAE2ED}" destId="{4D6F1A73-F93F-48D4-A83A-97BE43039D4F}" srcOrd="4" destOrd="0" presId="urn:microsoft.com/office/officeart/2005/8/layout/vList2"/>
    <dgm:cxn modelId="{20AED2C1-8229-473B-B0BB-157FDD806836}" type="presParOf" srcId="{2DED60B3-CA9A-45E5-92AB-C8AAB1FAE2ED}" destId="{45C06DF4-03A9-4C12-8CF6-F647723FEA39}" srcOrd="5" destOrd="0" presId="urn:microsoft.com/office/officeart/2005/8/layout/vList2"/>
    <dgm:cxn modelId="{A80B9A6B-82F4-4CBE-87CB-1C4FEA380E53}" type="presParOf" srcId="{2DED60B3-CA9A-45E5-92AB-C8AAB1FAE2ED}" destId="{460E3027-D4C6-461B-B640-C6393065914C}"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54F9F6-EFFB-4C21-846A-C68E9D97DF3B}"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LID4096"/>
        </a:p>
      </dgm:t>
    </dgm:pt>
    <dgm:pt modelId="{81B41D70-231E-490E-8E4C-5E3053E5506B}">
      <dgm:prSet phldrT="[Text]" custT="1"/>
      <dgm:spPr>
        <a:solidFill>
          <a:srgbClr val="003300"/>
        </a:solidFill>
        <a:scene3d>
          <a:camera prst="orthographicFront"/>
          <a:lightRig rig="threePt" dir="t"/>
        </a:scene3d>
        <a:sp3d>
          <a:bevelT/>
        </a:sp3d>
      </dgm:spPr>
      <dgm:t>
        <a:bodyPr/>
        <a:lstStyle/>
        <a:p>
          <a:r>
            <a:rPr lang="en-US" sz="1400" dirty="0"/>
            <a:t>Data Split</a:t>
          </a:r>
          <a:endParaRPr lang="LID4096" sz="1400" dirty="0"/>
        </a:p>
      </dgm:t>
    </dgm:pt>
    <dgm:pt modelId="{45121C9D-77D4-4493-ABB6-4262A24C4BDD}" type="parTrans" cxnId="{FC48EC96-2CB8-485B-BFFC-B65E9786BB0C}">
      <dgm:prSet/>
      <dgm:spPr/>
      <dgm:t>
        <a:bodyPr/>
        <a:lstStyle/>
        <a:p>
          <a:endParaRPr lang="LID4096" sz="1400"/>
        </a:p>
      </dgm:t>
    </dgm:pt>
    <dgm:pt modelId="{0BBE977B-B1E4-491C-BF9A-ADCB19AD4E31}" type="sibTrans" cxnId="{FC48EC96-2CB8-485B-BFFC-B65E9786BB0C}">
      <dgm:prSet/>
      <dgm:spPr/>
      <dgm:t>
        <a:bodyPr/>
        <a:lstStyle/>
        <a:p>
          <a:endParaRPr lang="LID4096" sz="1400"/>
        </a:p>
      </dgm:t>
    </dgm:pt>
    <dgm:pt modelId="{1F487AF1-573E-4D4D-9E3C-A0570FD70201}">
      <dgm:prSet phldrT="[Text]" custT="1"/>
      <dgm:spPr>
        <a:solidFill>
          <a:srgbClr val="006600"/>
        </a:solidFill>
        <a:scene3d>
          <a:camera prst="orthographicFront"/>
          <a:lightRig rig="threePt" dir="t"/>
        </a:scene3d>
        <a:sp3d>
          <a:bevelT/>
        </a:sp3d>
      </dgm:spPr>
      <dgm:t>
        <a:bodyPr/>
        <a:lstStyle/>
        <a:p>
          <a:r>
            <a:rPr lang="en-US" sz="1400" dirty="0"/>
            <a:t>Feature Selection</a:t>
          </a:r>
          <a:endParaRPr lang="LID4096" sz="1400" dirty="0"/>
        </a:p>
      </dgm:t>
    </dgm:pt>
    <dgm:pt modelId="{1B91D316-7009-42DD-B333-3FC50D17A7F8}" type="parTrans" cxnId="{3AD11540-0EC2-4438-8AC1-8B70E529A3FC}">
      <dgm:prSet/>
      <dgm:spPr/>
      <dgm:t>
        <a:bodyPr/>
        <a:lstStyle/>
        <a:p>
          <a:endParaRPr lang="LID4096" sz="1400"/>
        </a:p>
      </dgm:t>
    </dgm:pt>
    <dgm:pt modelId="{B970A612-B0AC-4C93-871B-5D527B57CB6B}" type="sibTrans" cxnId="{3AD11540-0EC2-4438-8AC1-8B70E529A3FC}">
      <dgm:prSet/>
      <dgm:spPr/>
      <dgm:t>
        <a:bodyPr/>
        <a:lstStyle/>
        <a:p>
          <a:endParaRPr lang="LID4096" sz="1400"/>
        </a:p>
      </dgm:t>
    </dgm:pt>
    <dgm:pt modelId="{A190DC87-1BEF-449D-9900-5F95B1536681}">
      <dgm:prSet phldrT="[Text]" custT="1"/>
      <dgm:spPr>
        <a:solidFill>
          <a:srgbClr val="339933"/>
        </a:solidFill>
        <a:scene3d>
          <a:camera prst="orthographicFront"/>
          <a:lightRig rig="threePt" dir="t"/>
        </a:scene3d>
        <a:sp3d>
          <a:bevelT/>
        </a:sp3d>
      </dgm:spPr>
      <dgm:t>
        <a:bodyPr/>
        <a:lstStyle/>
        <a:p>
          <a:r>
            <a:rPr lang="en-US" sz="1400" dirty="0"/>
            <a:t>Setting Baseline</a:t>
          </a:r>
          <a:endParaRPr lang="LID4096" sz="1400" dirty="0"/>
        </a:p>
      </dgm:t>
    </dgm:pt>
    <dgm:pt modelId="{8310602C-A795-48F6-9360-C73ECE2C9F9C}" type="parTrans" cxnId="{323652E4-C3F0-46CD-AD9D-CCB53507FDAB}">
      <dgm:prSet/>
      <dgm:spPr/>
      <dgm:t>
        <a:bodyPr/>
        <a:lstStyle/>
        <a:p>
          <a:endParaRPr lang="LID4096" sz="1400"/>
        </a:p>
      </dgm:t>
    </dgm:pt>
    <dgm:pt modelId="{C9885071-BA55-4287-BA8B-EA747E1DB9A7}" type="sibTrans" cxnId="{323652E4-C3F0-46CD-AD9D-CCB53507FDAB}">
      <dgm:prSet/>
      <dgm:spPr/>
      <dgm:t>
        <a:bodyPr/>
        <a:lstStyle/>
        <a:p>
          <a:endParaRPr lang="LID4096" sz="1400"/>
        </a:p>
      </dgm:t>
    </dgm:pt>
    <dgm:pt modelId="{BB3B22BA-6D78-4B58-AD82-6ACA08548639}">
      <dgm:prSet phldrT="[Text]" custT="1"/>
      <dgm:spPr>
        <a:solidFill>
          <a:srgbClr val="339966"/>
        </a:solidFill>
        <a:scene3d>
          <a:camera prst="orthographicFront"/>
          <a:lightRig rig="threePt" dir="t"/>
        </a:scene3d>
        <a:sp3d>
          <a:bevelT/>
        </a:sp3d>
      </dgm:spPr>
      <dgm:t>
        <a:bodyPr/>
        <a:lstStyle/>
        <a:p>
          <a:r>
            <a:rPr lang="en-US" sz="1400" dirty="0"/>
            <a:t>Algorithms</a:t>
          </a:r>
          <a:endParaRPr lang="LID4096" sz="1400" dirty="0"/>
        </a:p>
      </dgm:t>
    </dgm:pt>
    <dgm:pt modelId="{D909C632-C263-4D71-81E1-B0E8E843CC52}" type="parTrans" cxnId="{39148A67-4CD5-4616-9A8F-0BE2C8EA2380}">
      <dgm:prSet/>
      <dgm:spPr/>
      <dgm:t>
        <a:bodyPr/>
        <a:lstStyle/>
        <a:p>
          <a:endParaRPr lang="LID4096" sz="1400"/>
        </a:p>
      </dgm:t>
    </dgm:pt>
    <dgm:pt modelId="{0F990D96-DBAC-4E9E-AF81-2EFE1A5F48B5}" type="sibTrans" cxnId="{39148A67-4CD5-4616-9A8F-0BE2C8EA2380}">
      <dgm:prSet/>
      <dgm:spPr/>
      <dgm:t>
        <a:bodyPr/>
        <a:lstStyle/>
        <a:p>
          <a:endParaRPr lang="LID4096" sz="1400"/>
        </a:p>
      </dgm:t>
    </dgm:pt>
    <dgm:pt modelId="{96E17F8D-1E2D-4DA8-B7FA-0B2ED6C3211B}">
      <dgm:prSet phldrT="[Text]" custT="1"/>
      <dgm:spPr>
        <a:solidFill>
          <a:srgbClr val="008080"/>
        </a:solidFill>
        <a:scene3d>
          <a:camera prst="orthographicFront"/>
          <a:lightRig rig="threePt" dir="t"/>
        </a:scene3d>
        <a:sp3d>
          <a:bevelT/>
        </a:sp3d>
      </dgm:spPr>
      <dgm:t>
        <a:bodyPr/>
        <a:lstStyle/>
        <a:p>
          <a:r>
            <a:rPr lang="en-US" sz="1400" dirty="0"/>
            <a:t>Validation</a:t>
          </a:r>
          <a:endParaRPr lang="LID4096" sz="1400" dirty="0"/>
        </a:p>
      </dgm:t>
    </dgm:pt>
    <dgm:pt modelId="{239B0AB8-5C3A-4FD6-92D1-A1CB085C0B35}" type="parTrans" cxnId="{A8A6434D-23EB-49D9-8E82-5B3DB07DB189}">
      <dgm:prSet/>
      <dgm:spPr/>
      <dgm:t>
        <a:bodyPr/>
        <a:lstStyle/>
        <a:p>
          <a:endParaRPr lang="LID4096" sz="1400"/>
        </a:p>
      </dgm:t>
    </dgm:pt>
    <dgm:pt modelId="{A2ABC601-098F-48A9-97FA-6F8B3EFAB937}" type="sibTrans" cxnId="{A8A6434D-23EB-49D9-8E82-5B3DB07DB189}">
      <dgm:prSet/>
      <dgm:spPr/>
      <dgm:t>
        <a:bodyPr/>
        <a:lstStyle/>
        <a:p>
          <a:endParaRPr lang="LID4096" sz="1400"/>
        </a:p>
      </dgm:t>
    </dgm:pt>
    <dgm:pt modelId="{48B8D146-1A17-4C21-AA57-B9D019C87223}">
      <dgm:prSet custT="1"/>
      <dgm:spPr>
        <a:solidFill>
          <a:schemeClr val="tx1">
            <a:lumMod val="85000"/>
            <a:alpha val="90000"/>
          </a:schemeClr>
        </a:solidFill>
        <a:scene3d>
          <a:camera prst="orthographicFront"/>
          <a:lightRig rig="threePt" dir="t"/>
        </a:scene3d>
        <a:sp3d>
          <a:bevelT/>
        </a:sp3d>
      </dgm:spPr>
      <dgm:t>
        <a:bodyPr/>
        <a:lstStyle/>
        <a:p>
          <a:r>
            <a:rPr lang="en-US" sz="1400" dirty="0"/>
            <a:t>Train - 90%</a:t>
          </a:r>
          <a:endParaRPr lang="LID4096" sz="1400" dirty="0"/>
        </a:p>
      </dgm:t>
    </dgm:pt>
    <dgm:pt modelId="{5F4BAA94-E145-450D-B263-6AE3F06AE51B}" type="parTrans" cxnId="{67FA578A-C1DB-4BC8-9602-A7E950CD921A}">
      <dgm:prSet/>
      <dgm:spPr/>
      <dgm:t>
        <a:bodyPr/>
        <a:lstStyle/>
        <a:p>
          <a:endParaRPr lang="LID4096" sz="1400"/>
        </a:p>
      </dgm:t>
    </dgm:pt>
    <dgm:pt modelId="{A7C68381-78AE-431C-BE86-6198F70783CC}" type="sibTrans" cxnId="{67FA578A-C1DB-4BC8-9602-A7E950CD921A}">
      <dgm:prSet/>
      <dgm:spPr/>
      <dgm:t>
        <a:bodyPr/>
        <a:lstStyle/>
        <a:p>
          <a:endParaRPr lang="LID4096" sz="1400"/>
        </a:p>
      </dgm:t>
    </dgm:pt>
    <dgm:pt modelId="{D2566059-2199-493C-BA1E-C1A6D4263C7D}">
      <dgm:prSet custT="1"/>
      <dgm:spPr>
        <a:solidFill>
          <a:schemeClr val="tx1">
            <a:lumMod val="85000"/>
            <a:alpha val="90000"/>
          </a:schemeClr>
        </a:solidFill>
        <a:scene3d>
          <a:camera prst="orthographicFront"/>
          <a:lightRig rig="threePt" dir="t"/>
        </a:scene3d>
        <a:sp3d>
          <a:bevelT/>
        </a:sp3d>
      </dgm:spPr>
      <dgm:t>
        <a:bodyPr/>
        <a:lstStyle/>
        <a:p>
          <a:r>
            <a:rPr lang="en-US" sz="1400" dirty="0"/>
            <a:t>Test – 10%</a:t>
          </a:r>
          <a:endParaRPr lang="LID4096" sz="1400" dirty="0"/>
        </a:p>
      </dgm:t>
    </dgm:pt>
    <dgm:pt modelId="{F565C075-C898-4228-B643-8D72C22B07AD}" type="parTrans" cxnId="{54C3B8B2-413B-4D43-A3C9-E4F3E70F2102}">
      <dgm:prSet/>
      <dgm:spPr/>
      <dgm:t>
        <a:bodyPr/>
        <a:lstStyle/>
        <a:p>
          <a:endParaRPr lang="LID4096" sz="1400"/>
        </a:p>
      </dgm:t>
    </dgm:pt>
    <dgm:pt modelId="{1C1EE1C5-A627-48F4-B1D4-C4BBC3BD88B3}" type="sibTrans" cxnId="{54C3B8B2-413B-4D43-A3C9-E4F3E70F2102}">
      <dgm:prSet/>
      <dgm:spPr/>
      <dgm:t>
        <a:bodyPr/>
        <a:lstStyle/>
        <a:p>
          <a:endParaRPr lang="LID4096" sz="1400"/>
        </a:p>
      </dgm:t>
    </dgm:pt>
    <dgm:pt modelId="{69BDAE9D-7D97-4DFF-B0F8-9AB489762F64}">
      <dgm:prSet custT="1"/>
      <dgm:spPr>
        <a:solidFill>
          <a:schemeClr val="tx1">
            <a:lumMod val="75000"/>
            <a:alpha val="90000"/>
          </a:schemeClr>
        </a:solidFill>
        <a:scene3d>
          <a:camera prst="orthographicFront"/>
          <a:lightRig rig="threePt" dir="t"/>
        </a:scene3d>
        <a:sp3d>
          <a:bevelT/>
        </a:sp3d>
      </dgm:spPr>
      <dgm:t>
        <a:bodyPr/>
        <a:lstStyle/>
        <a:p>
          <a:r>
            <a:rPr lang="en-US" sz="1400" dirty="0"/>
            <a:t>Pearson Correlation</a:t>
          </a:r>
          <a:endParaRPr lang="LID4096" sz="1400" dirty="0"/>
        </a:p>
      </dgm:t>
    </dgm:pt>
    <dgm:pt modelId="{2519F0F3-AABB-49B7-8334-42F87632566F}" type="parTrans" cxnId="{099DC0F3-1B07-4D76-ACB1-7DE104170D86}">
      <dgm:prSet/>
      <dgm:spPr/>
      <dgm:t>
        <a:bodyPr/>
        <a:lstStyle/>
        <a:p>
          <a:endParaRPr lang="LID4096" sz="1400"/>
        </a:p>
      </dgm:t>
    </dgm:pt>
    <dgm:pt modelId="{B2F5B259-E4AC-483C-9A62-BEC791D80AFF}" type="sibTrans" cxnId="{099DC0F3-1B07-4D76-ACB1-7DE104170D86}">
      <dgm:prSet/>
      <dgm:spPr/>
      <dgm:t>
        <a:bodyPr/>
        <a:lstStyle/>
        <a:p>
          <a:endParaRPr lang="LID4096" sz="1400"/>
        </a:p>
      </dgm:t>
    </dgm:pt>
    <dgm:pt modelId="{063FA73F-CDC6-4A7E-8255-AF9BFE23D891}">
      <dgm:prSet custT="1"/>
      <dgm:spPr>
        <a:solidFill>
          <a:schemeClr val="tx1">
            <a:lumMod val="75000"/>
            <a:alpha val="90000"/>
          </a:schemeClr>
        </a:solidFill>
        <a:scene3d>
          <a:camera prst="orthographicFront"/>
          <a:lightRig rig="threePt" dir="t"/>
        </a:scene3d>
        <a:sp3d>
          <a:bevelT/>
        </a:sp3d>
      </dgm:spPr>
      <dgm:t>
        <a:bodyPr/>
        <a:lstStyle/>
        <a:p>
          <a:r>
            <a:rPr lang="en-US" sz="1400" dirty="0"/>
            <a:t>Dummy classifier</a:t>
          </a:r>
          <a:endParaRPr lang="LID4096" sz="1400" dirty="0"/>
        </a:p>
      </dgm:t>
    </dgm:pt>
    <dgm:pt modelId="{1C8CB931-A526-4F31-AA71-9B295DE6A6C9}" type="parTrans" cxnId="{3D466297-1D24-427C-A207-83E2963DA7F4}">
      <dgm:prSet/>
      <dgm:spPr/>
      <dgm:t>
        <a:bodyPr/>
        <a:lstStyle/>
        <a:p>
          <a:endParaRPr lang="LID4096" sz="1400"/>
        </a:p>
      </dgm:t>
    </dgm:pt>
    <dgm:pt modelId="{327B6596-3749-41F2-8413-087FD8C62A6D}" type="sibTrans" cxnId="{3D466297-1D24-427C-A207-83E2963DA7F4}">
      <dgm:prSet/>
      <dgm:spPr/>
      <dgm:t>
        <a:bodyPr/>
        <a:lstStyle/>
        <a:p>
          <a:endParaRPr lang="LID4096" sz="1400"/>
        </a:p>
      </dgm:t>
    </dgm:pt>
    <dgm:pt modelId="{8B4A318F-71E5-4D38-91D0-7584D267E09C}">
      <dgm:prSet custT="1"/>
      <dgm:spPr>
        <a:solidFill>
          <a:schemeClr val="tx1">
            <a:lumMod val="75000"/>
            <a:alpha val="90000"/>
          </a:schemeClr>
        </a:solidFill>
        <a:scene3d>
          <a:camera prst="orthographicFront"/>
          <a:lightRig rig="threePt" dir="t"/>
        </a:scene3d>
        <a:sp3d>
          <a:bevelT/>
        </a:sp3d>
      </dgm:spPr>
      <dgm:t>
        <a:bodyPr/>
        <a:lstStyle/>
        <a:p>
          <a:endParaRPr lang="LID4096" sz="1400" dirty="0"/>
        </a:p>
      </dgm:t>
    </dgm:pt>
    <dgm:pt modelId="{12851FD7-22D5-453F-A1D7-8C986330C661}" type="parTrans" cxnId="{C854DE6F-3ACA-4DD7-8D7D-5B60B819B4F9}">
      <dgm:prSet/>
      <dgm:spPr/>
      <dgm:t>
        <a:bodyPr/>
        <a:lstStyle/>
        <a:p>
          <a:endParaRPr lang="LID4096" sz="1400"/>
        </a:p>
      </dgm:t>
    </dgm:pt>
    <dgm:pt modelId="{F2B2D284-2DD2-4616-B873-AA4532DAE046}" type="sibTrans" cxnId="{C854DE6F-3ACA-4DD7-8D7D-5B60B819B4F9}">
      <dgm:prSet/>
      <dgm:spPr/>
      <dgm:t>
        <a:bodyPr/>
        <a:lstStyle/>
        <a:p>
          <a:endParaRPr lang="LID4096" sz="1400"/>
        </a:p>
      </dgm:t>
    </dgm:pt>
    <dgm:pt modelId="{E80A9132-8E6A-48B8-8E64-58406BAB28F1}">
      <dgm:prSet custT="1"/>
      <dgm:spPr>
        <a:solidFill>
          <a:schemeClr val="tx1">
            <a:lumMod val="75000"/>
            <a:alpha val="90000"/>
          </a:schemeClr>
        </a:solidFill>
        <a:scene3d>
          <a:camera prst="orthographicFront"/>
          <a:lightRig rig="threePt" dir="t"/>
        </a:scene3d>
        <a:sp3d>
          <a:bevelT/>
        </a:sp3d>
      </dgm:spPr>
      <dgm:t>
        <a:bodyPr/>
        <a:lstStyle/>
        <a:p>
          <a:r>
            <a:rPr lang="en-US" sz="1400" dirty="0"/>
            <a:t>Prediction per majority class – 73.4% accuracy</a:t>
          </a:r>
          <a:endParaRPr lang="LID4096" sz="1400" dirty="0"/>
        </a:p>
      </dgm:t>
    </dgm:pt>
    <dgm:pt modelId="{A63A15D5-6E13-4826-87D4-0AD3A1C9F540}" type="parTrans" cxnId="{6BEF7171-CDED-429F-979B-AE0967F4BE53}">
      <dgm:prSet/>
      <dgm:spPr/>
      <dgm:t>
        <a:bodyPr/>
        <a:lstStyle/>
        <a:p>
          <a:endParaRPr lang="LID4096" sz="1400"/>
        </a:p>
      </dgm:t>
    </dgm:pt>
    <dgm:pt modelId="{F66771C5-CEC1-4FA5-944A-7319E97CC45C}" type="sibTrans" cxnId="{6BEF7171-CDED-429F-979B-AE0967F4BE53}">
      <dgm:prSet/>
      <dgm:spPr/>
      <dgm:t>
        <a:bodyPr/>
        <a:lstStyle/>
        <a:p>
          <a:endParaRPr lang="LID4096" sz="1400"/>
        </a:p>
      </dgm:t>
    </dgm:pt>
    <dgm:pt modelId="{048A6281-7D64-455A-816A-97F5337E848C}">
      <dgm:prSet custT="1"/>
      <dgm:spPr>
        <a:solidFill>
          <a:schemeClr val="tx1">
            <a:lumMod val="75000"/>
            <a:alpha val="90000"/>
          </a:schemeClr>
        </a:solidFill>
        <a:scene3d>
          <a:camera prst="orthographicFront"/>
          <a:lightRig rig="threePt" dir="t"/>
        </a:scene3d>
        <a:sp3d>
          <a:bevelT/>
        </a:sp3d>
      </dgm:spPr>
      <dgm:t>
        <a:bodyPr/>
        <a:lstStyle/>
        <a:p>
          <a:r>
            <a:rPr lang="en-US" sz="1400" b="1" dirty="0"/>
            <a:t>Random Forest </a:t>
          </a:r>
          <a:r>
            <a:rPr lang="en-US" sz="1400" dirty="0"/>
            <a:t>(tested max_depth values 2-15 &amp; n_estimators values 11-150 in steps of 5)</a:t>
          </a:r>
          <a:endParaRPr lang="LID4096" sz="1400" dirty="0"/>
        </a:p>
      </dgm:t>
    </dgm:pt>
    <dgm:pt modelId="{C8DA8B00-7014-4838-AC8E-8B2C043DB287}" type="parTrans" cxnId="{1731048E-8F96-4C54-AC70-2CCFD57F9416}">
      <dgm:prSet/>
      <dgm:spPr/>
      <dgm:t>
        <a:bodyPr/>
        <a:lstStyle/>
        <a:p>
          <a:endParaRPr lang="LID4096" sz="1400"/>
        </a:p>
      </dgm:t>
    </dgm:pt>
    <dgm:pt modelId="{BD2F9ACE-A5AC-4E60-9E4D-2B6142BDC81A}" type="sibTrans" cxnId="{1731048E-8F96-4C54-AC70-2CCFD57F9416}">
      <dgm:prSet/>
      <dgm:spPr/>
      <dgm:t>
        <a:bodyPr/>
        <a:lstStyle/>
        <a:p>
          <a:endParaRPr lang="LID4096" sz="1400"/>
        </a:p>
      </dgm:t>
    </dgm:pt>
    <dgm:pt modelId="{2C0D4DE6-60C2-427E-B389-9D51B533B7AA}">
      <dgm:prSet custT="1"/>
      <dgm:spPr>
        <a:solidFill>
          <a:schemeClr val="tx1">
            <a:lumMod val="75000"/>
            <a:alpha val="90000"/>
          </a:schemeClr>
        </a:solidFill>
        <a:scene3d>
          <a:camera prst="orthographicFront"/>
          <a:lightRig rig="threePt" dir="t"/>
        </a:scene3d>
        <a:sp3d>
          <a:bevelT/>
        </a:sp3d>
      </dgm:spPr>
      <dgm:t>
        <a:bodyPr/>
        <a:lstStyle/>
        <a:p>
          <a:r>
            <a:rPr lang="en-US" sz="1400" b="1" dirty="0"/>
            <a:t>KNN</a:t>
          </a:r>
          <a:r>
            <a:rPr lang="en-US" sz="1400" dirty="0"/>
            <a:t> (tested n_neighbors odd values 1-25)</a:t>
          </a:r>
          <a:endParaRPr lang="LID4096" sz="1400" dirty="0"/>
        </a:p>
      </dgm:t>
    </dgm:pt>
    <dgm:pt modelId="{B69CF92F-6DFD-45DD-8034-8163AE75587A}" type="parTrans" cxnId="{9C54902A-2DF0-49E0-AC88-BB6DCBC97D41}">
      <dgm:prSet/>
      <dgm:spPr/>
      <dgm:t>
        <a:bodyPr/>
        <a:lstStyle/>
        <a:p>
          <a:endParaRPr lang="LID4096" sz="1400"/>
        </a:p>
      </dgm:t>
    </dgm:pt>
    <dgm:pt modelId="{D168F41E-0FFE-4E0F-B81D-D85DC48EEE59}" type="sibTrans" cxnId="{9C54902A-2DF0-49E0-AC88-BB6DCBC97D41}">
      <dgm:prSet/>
      <dgm:spPr/>
      <dgm:t>
        <a:bodyPr/>
        <a:lstStyle/>
        <a:p>
          <a:endParaRPr lang="LID4096" sz="1400"/>
        </a:p>
      </dgm:t>
    </dgm:pt>
    <dgm:pt modelId="{76959FA1-139C-4D02-9B4E-A3AABFDD2AB5}">
      <dgm:prSet custT="1"/>
      <dgm:spPr>
        <a:solidFill>
          <a:schemeClr val="tx1">
            <a:lumMod val="75000"/>
            <a:alpha val="90000"/>
          </a:schemeClr>
        </a:solidFill>
        <a:scene3d>
          <a:camera prst="orthographicFront"/>
          <a:lightRig rig="threePt" dir="t"/>
        </a:scene3d>
        <a:sp3d>
          <a:bevelT/>
        </a:sp3d>
      </dgm:spPr>
      <dgm:t>
        <a:bodyPr/>
        <a:lstStyle/>
        <a:p>
          <a:r>
            <a:rPr lang="en-US" sz="1400" dirty="0"/>
            <a:t>Accuracy score</a:t>
          </a:r>
          <a:endParaRPr lang="LID4096" sz="1400" dirty="0"/>
        </a:p>
      </dgm:t>
    </dgm:pt>
    <dgm:pt modelId="{50812CCE-E5DD-4393-BA90-EA12BFE5AE06}" type="parTrans" cxnId="{70518F90-558B-4624-A530-CA4B8D9FB665}">
      <dgm:prSet/>
      <dgm:spPr/>
      <dgm:t>
        <a:bodyPr/>
        <a:lstStyle/>
        <a:p>
          <a:endParaRPr lang="LID4096" sz="1400"/>
        </a:p>
      </dgm:t>
    </dgm:pt>
    <dgm:pt modelId="{BC439ED1-745F-4945-A4AD-07721DA9C5D0}" type="sibTrans" cxnId="{70518F90-558B-4624-A530-CA4B8D9FB665}">
      <dgm:prSet/>
      <dgm:spPr/>
      <dgm:t>
        <a:bodyPr/>
        <a:lstStyle/>
        <a:p>
          <a:endParaRPr lang="LID4096" sz="1400"/>
        </a:p>
      </dgm:t>
    </dgm:pt>
    <dgm:pt modelId="{3A8078DE-1C2A-46B7-ACDB-0476E126DAA6}">
      <dgm:prSet custT="1"/>
      <dgm:spPr>
        <a:solidFill>
          <a:schemeClr val="tx1">
            <a:lumMod val="75000"/>
            <a:alpha val="90000"/>
          </a:schemeClr>
        </a:solidFill>
        <a:scene3d>
          <a:camera prst="orthographicFront"/>
          <a:lightRig rig="threePt" dir="t"/>
        </a:scene3d>
        <a:sp3d>
          <a:bevelT/>
        </a:sp3d>
      </dgm:spPr>
      <dgm:t>
        <a:bodyPr/>
        <a:lstStyle/>
        <a:p>
          <a:r>
            <a:rPr lang="en-US" sz="1400" dirty="0"/>
            <a:t>Execution time</a:t>
          </a:r>
          <a:endParaRPr lang="LID4096" sz="1400" dirty="0"/>
        </a:p>
      </dgm:t>
    </dgm:pt>
    <dgm:pt modelId="{B0249677-CF14-46AD-90FC-D9B9AF2FB9FA}" type="parTrans" cxnId="{ABE4CAD3-2650-4FD6-8ED7-57C9A2918536}">
      <dgm:prSet/>
      <dgm:spPr/>
      <dgm:t>
        <a:bodyPr/>
        <a:lstStyle/>
        <a:p>
          <a:endParaRPr lang="LID4096" sz="1400"/>
        </a:p>
      </dgm:t>
    </dgm:pt>
    <dgm:pt modelId="{9FC58F52-7179-4EE7-8B4C-339D77558C40}" type="sibTrans" cxnId="{ABE4CAD3-2650-4FD6-8ED7-57C9A2918536}">
      <dgm:prSet/>
      <dgm:spPr/>
      <dgm:t>
        <a:bodyPr/>
        <a:lstStyle/>
        <a:p>
          <a:endParaRPr lang="LID4096" sz="1400"/>
        </a:p>
      </dgm:t>
    </dgm:pt>
    <dgm:pt modelId="{75EAFB07-8CA6-4196-9BA6-96002AD43B41}">
      <dgm:prSet custT="1"/>
      <dgm:spPr>
        <a:solidFill>
          <a:schemeClr val="tx1">
            <a:lumMod val="75000"/>
            <a:alpha val="90000"/>
          </a:schemeClr>
        </a:solidFill>
        <a:scene3d>
          <a:camera prst="orthographicFront"/>
          <a:lightRig rig="threePt" dir="t"/>
        </a:scene3d>
        <a:sp3d>
          <a:bevelT/>
        </a:sp3d>
      </dgm:spPr>
      <dgm:t>
        <a:bodyPr/>
        <a:lstStyle/>
        <a:p>
          <a:endParaRPr lang="LID4096" sz="1400" dirty="0"/>
        </a:p>
      </dgm:t>
    </dgm:pt>
    <dgm:pt modelId="{595FC3C5-2078-406A-B7A1-14D7A5C9087D}" type="parTrans" cxnId="{6F9DDE92-2641-466E-A7B4-C4030B3CC63B}">
      <dgm:prSet/>
      <dgm:spPr/>
      <dgm:t>
        <a:bodyPr/>
        <a:lstStyle/>
        <a:p>
          <a:endParaRPr lang="LID4096" sz="1400"/>
        </a:p>
      </dgm:t>
    </dgm:pt>
    <dgm:pt modelId="{021213BC-2D77-43B6-AC93-ABE964EE202A}" type="sibTrans" cxnId="{6F9DDE92-2641-466E-A7B4-C4030B3CC63B}">
      <dgm:prSet/>
      <dgm:spPr/>
      <dgm:t>
        <a:bodyPr/>
        <a:lstStyle/>
        <a:p>
          <a:endParaRPr lang="LID4096" sz="1400"/>
        </a:p>
      </dgm:t>
    </dgm:pt>
    <dgm:pt modelId="{4331BAE9-317A-46AB-9DCB-5C0899C54858}">
      <dgm:prSet custT="1"/>
      <dgm:spPr>
        <a:solidFill>
          <a:schemeClr val="tx1">
            <a:lumMod val="75000"/>
            <a:alpha val="90000"/>
          </a:schemeClr>
        </a:solidFill>
        <a:scene3d>
          <a:camera prst="orthographicFront"/>
          <a:lightRig rig="threePt" dir="t"/>
        </a:scene3d>
        <a:sp3d>
          <a:bevelT/>
        </a:sp3d>
      </dgm:spPr>
      <dgm:t>
        <a:bodyPr/>
        <a:lstStyle/>
        <a:p>
          <a:r>
            <a:rPr lang="en-US" sz="1400" b="1" dirty="0"/>
            <a:t>Decision Tree </a:t>
          </a:r>
          <a:r>
            <a:rPr lang="en-US" sz="1400" dirty="0"/>
            <a:t>(tested max_depth values 2-14)</a:t>
          </a:r>
          <a:endParaRPr lang="LID4096" sz="1400" dirty="0"/>
        </a:p>
      </dgm:t>
    </dgm:pt>
    <dgm:pt modelId="{4D267C93-691B-40C4-84CE-6152D488151D}" type="parTrans" cxnId="{7C34C50D-2E75-4C98-81C3-43711964B95B}">
      <dgm:prSet/>
      <dgm:spPr/>
      <dgm:t>
        <a:bodyPr/>
        <a:lstStyle/>
        <a:p>
          <a:endParaRPr lang="LID4096" sz="1400"/>
        </a:p>
      </dgm:t>
    </dgm:pt>
    <dgm:pt modelId="{7766DB27-1314-448B-A663-D3C64FF66A99}" type="sibTrans" cxnId="{7C34C50D-2E75-4C98-81C3-43711964B95B}">
      <dgm:prSet/>
      <dgm:spPr/>
      <dgm:t>
        <a:bodyPr/>
        <a:lstStyle/>
        <a:p>
          <a:endParaRPr lang="LID4096" sz="1400"/>
        </a:p>
      </dgm:t>
    </dgm:pt>
    <dgm:pt modelId="{2772931C-49E9-43C4-AF4A-A630FA0207EB}">
      <dgm:prSet custT="1"/>
      <dgm:spPr>
        <a:solidFill>
          <a:schemeClr val="tx1">
            <a:lumMod val="85000"/>
            <a:alpha val="90000"/>
          </a:schemeClr>
        </a:solidFill>
        <a:scene3d>
          <a:camera prst="orthographicFront"/>
          <a:lightRig rig="threePt" dir="t"/>
        </a:scene3d>
        <a:sp3d>
          <a:bevelT/>
        </a:sp3d>
      </dgm:spPr>
      <dgm:t>
        <a:bodyPr/>
        <a:lstStyle/>
        <a:p>
          <a:r>
            <a:rPr lang="en-US" sz="1400" dirty="0"/>
            <a:t>(split is stratified per data imbalance)</a:t>
          </a:r>
          <a:endParaRPr lang="LID4096" sz="1400" dirty="0"/>
        </a:p>
      </dgm:t>
    </dgm:pt>
    <dgm:pt modelId="{AAB43D60-1FF3-45B1-94A5-F3C798AA7340}" type="parTrans" cxnId="{9A8F1AEA-E39D-4FD1-9930-13A8968B191C}">
      <dgm:prSet/>
      <dgm:spPr/>
      <dgm:t>
        <a:bodyPr/>
        <a:lstStyle/>
        <a:p>
          <a:endParaRPr lang="LID4096"/>
        </a:p>
      </dgm:t>
    </dgm:pt>
    <dgm:pt modelId="{9B028EC5-7574-43E7-8E05-C8067BF452B6}" type="sibTrans" cxnId="{9A8F1AEA-E39D-4FD1-9930-13A8968B191C}">
      <dgm:prSet/>
      <dgm:spPr/>
      <dgm:t>
        <a:bodyPr/>
        <a:lstStyle/>
        <a:p>
          <a:endParaRPr lang="LID4096"/>
        </a:p>
      </dgm:t>
    </dgm:pt>
    <dgm:pt modelId="{3CE9A72C-1224-4288-ACBB-7E623A6DFE72}" type="pres">
      <dgm:prSet presAssocID="{2E54F9F6-EFFB-4C21-846A-C68E9D97DF3B}" presName="Name0" presStyleCnt="0">
        <dgm:presLayoutVars>
          <dgm:dir/>
          <dgm:animLvl val="lvl"/>
          <dgm:resizeHandles val="exact"/>
        </dgm:presLayoutVars>
      </dgm:prSet>
      <dgm:spPr/>
    </dgm:pt>
    <dgm:pt modelId="{5C52F87E-C755-40B0-A0CC-47A62308D9DF}" type="pres">
      <dgm:prSet presAssocID="{81B41D70-231E-490E-8E4C-5E3053E5506B}" presName="linNode" presStyleCnt="0"/>
      <dgm:spPr>
        <a:scene3d>
          <a:camera prst="orthographicFront"/>
          <a:lightRig rig="threePt" dir="t"/>
        </a:scene3d>
        <a:sp3d>
          <a:bevelT/>
        </a:sp3d>
      </dgm:spPr>
    </dgm:pt>
    <dgm:pt modelId="{F0294987-B613-48C7-9C61-909A1B46B790}" type="pres">
      <dgm:prSet presAssocID="{81B41D70-231E-490E-8E4C-5E3053E5506B}" presName="parentText" presStyleLbl="node1" presStyleIdx="0" presStyleCnt="5" custLinFactNeighborY="3462">
        <dgm:presLayoutVars>
          <dgm:chMax val="1"/>
          <dgm:bulletEnabled val="1"/>
        </dgm:presLayoutVars>
      </dgm:prSet>
      <dgm:spPr/>
    </dgm:pt>
    <dgm:pt modelId="{C9D202C0-2260-426A-9B51-F647A350B417}" type="pres">
      <dgm:prSet presAssocID="{81B41D70-231E-490E-8E4C-5E3053E5506B}" presName="descendantText" presStyleLbl="alignAccFollowNode1" presStyleIdx="0" presStyleCnt="5" custLinFactNeighborY="1443">
        <dgm:presLayoutVars>
          <dgm:bulletEnabled val="1"/>
        </dgm:presLayoutVars>
      </dgm:prSet>
      <dgm:spPr/>
    </dgm:pt>
    <dgm:pt modelId="{0410A006-8091-48B4-B953-DD3569676110}" type="pres">
      <dgm:prSet presAssocID="{0BBE977B-B1E4-491C-BF9A-ADCB19AD4E31}" presName="sp" presStyleCnt="0"/>
      <dgm:spPr>
        <a:scene3d>
          <a:camera prst="orthographicFront"/>
          <a:lightRig rig="threePt" dir="t"/>
        </a:scene3d>
        <a:sp3d>
          <a:bevelT/>
        </a:sp3d>
      </dgm:spPr>
    </dgm:pt>
    <dgm:pt modelId="{61A68E8B-0CD5-4585-9D38-8DB8D18D8BB8}" type="pres">
      <dgm:prSet presAssocID="{1F487AF1-573E-4D4D-9E3C-A0570FD70201}" presName="linNode" presStyleCnt="0"/>
      <dgm:spPr>
        <a:scene3d>
          <a:camera prst="orthographicFront"/>
          <a:lightRig rig="threePt" dir="t"/>
        </a:scene3d>
        <a:sp3d>
          <a:bevelT/>
        </a:sp3d>
      </dgm:spPr>
    </dgm:pt>
    <dgm:pt modelId="{7C81FE9D-5D02-4F49-A609-F0D107EA2DFB}" type="pres">
      <dgm:prSet presAssocID="{1F487AF1-573E-4D4D-9E3C-A0570FD70201}" presName="parentText" presStyleLbl="node1" presStyleIdx="1" presStyleCnt="5" custScaleY="64112" custLinFactNeighborY="2675">
        <dgm:presLayoutVars>
          <dgm:chMax val="1"/>
          <dgm:bulletEnabled val="1"/>
        </dgm:presLayoutVars>
      </dgm:prSet>
      <dgm:spPr/>
    </dgm:pt>
    <dgm:pt modelId="{A22B50DB-1BCB-4F3C-A5EB-C38F9DE4A8EE}" type="pres">
      <dgm:prSet presAssocID="{1F487AF1-573E-4D4D-9E3C-A0570FD70201}" presName="descendantText" presStyleLbl="alignAccFollowNode1" presStyleIdx="1" presStyleCnt="5" custScaleY="64076" custLinFactNeighborX="-290" custLinFactNeighborY="2123">
        <dgm:presLayoutVars>
          <dgm:bulletEnabled val="1"/>
        </dgm:presLayoutVars>
      </dgm:prSet>
      <dgm:spPr/>
    </dgm:pt>
    <dgm:pt modelId="{9EB06EE8-853D-48B7-9F20-D62DFB860318}" type="pres">
      <dgm:prSet presAssocID="{B970A612-B0AC-4C93-871B-5D527B57CB6B}" presName="sp" presStyleCnt="0"/>
      <dgm:spPr>
        <a:scene3d>
          <a:camera prst="orthographicFront"/>
          <a:lightRig rig="threePt" dir="t"/>
        </a:scene3d>
        <a:sp3d>
          <a:bevelT/>
        </a:sp3d>
      </dgm:spPr>
    </dgm:pt>
    <dgm:pt modelId="{25274F5C-A09D-41B7-A112-BFBFDE18E48B}" type="pres">
      <dgm:prSet presAssocID="{A190DC87-1BEF-449D-9900-5F95B1536681}" presName="linNode" presStyleCnt="0"/>
      <dgm:spPr>
        <a:scene3d>
          <a:camera prst="orthographicFront"/>
          <a:lightRig rig="threePt" dir="t"/>
        </a:scene3d>
        <a:sp3d>
          <a:bevelT/>
        </a:sp3d>
      </dgm:spPr>
    </dgm:pt>
    <dgm:pt modelId="{957B4DCF-DBB9-4047-B323-56D2C2C40EE7}" type="pres">
      <dgm:prSet presAssocID="{A190DC87-1BEF-449D-9900-5F95B1536681}" presName="parentText" presStyleLbl="node1" presStyleIdx="2" presStyleCnt="5" custScaleY="80560" custLinFactNeighborY="1430">
        <dgm:presLayoutVars>
          <dgm:chMax val="1"/>
          <dgm:bulletEnabled val="1"/>
        </dgm:presLayoutVars>
      </dgm:prSet>
      <dgm:spPr/>
    </dgm:pt>
    <dgm:pt modelId="{D7435ED1-904B-478E-83DF-FBF97F726E09}" type="pres">
      <dgm:prSet presAssocID="{A190DC87-1BEF-449D-9900-5F95B1536681}" presName="descendantText" presStyleLbl="alignAccFollowNode1" presStyleIdx="2" presStyleCnt="5" custScaleY="74320" custLinFactNeighborY="350">
        <dgm:presLayoutVars>
          <dgm:bulletEnabled val="1"/>
        </dgm:presLayoutVars>
      </dgm:prSet>
      <dgm:spPr/>
    </dgm:pt>
    <dgm:pt modelId="{CBBE3E48-7E96-427A-B5B5-2425109FF1DA}" type="pres">
      <dgm:prSet presAssocID="{C9885071-BA55-4287-BA8B-EA747E1DB9A7}" presName="sp" presStyleCnt="0"/>
      <dgm:spPr>
        <a:scene3d>
          <a:camera prst="orthographicFront"/>
          <a:lightRig rig="threePt" dir="t"/>
        </a:scene3d>
        <a:sp3d>
          <a:bevelT/>
        </a:sp3d>
      </dgm:spPr>
    </dgm:pt>
    <dgm:pt modelId="{60F9844C-5AD4-4C0F-A8FF-717344F0C355}" type="pres">
      <dgm:prSet presAssocID="{BB3B22BA-6D78-4B58-AD82-6ACA08548639}" presName="linNode" presStyleCnt="0"/>
      <dgm:spPr>
        <a:scene3d>
          <a:camera prst="orthographicFront"/>
          <a:lightRig rig="threePt" dir="t"/>
        </a:scene3d>
        <a:sp3d>
          <a:bevelT/>
        </a:sp3d>
      </dgm:spPr>
    </dgm:pt>
    <dgm:pt modelId="{3FA075C8-6999-466E-9587-C079CFE56A10}" type="pres">
      <dgm:prSet presAssocID="{BB3B22BA-6D78-4B58-AD82-6ACA08548639}" presName="parentText" presStyleLbl="node1" presStyleIdx="3" presStyleCnt="5" custScaleY="125211" custLinFactNeighborY="900">
        <dgm:presLayoutVars>
          <dgm:chMax val="1"/>
          <dgm:bulletEnabled val="1"/>
        </dgm:presLayoutVars>
      </dgm:prSet>
      <dgm:spPr/>
    </dgm:pt>
    <dgm:pt modelId="{790FF279-E525-4667-824D-08D5CEBB8698}" type="pres">
      <dgm:prSet presAssocID="{BB3B22BA-6D78-4B58-AD82-6ACA08548639}" presName="descendantText" presStyleLbl="alignAccFollowNode1" presStyleIdx="3" presStyleCnt="5" custScaleY="121825" custLinFactNeighborY="-1852">
        <dgm:presLayoutVars>
          <dgm:bulletEnabled val="1"/>
        </dgm:presLayoutVars>
      </dgm:prSet>
      <dgm:spPr/>
    </dgm:pt>
    <dgm:pt modelId="{BFC7C596-9226-4BD3-9EA4-6BE6CB31FE97}" type="pres">
      <dgm:prSet presAssocID="{0F990D96-DBAC-4E9E-AF81-2EFE1A5F48B5}" presName="sp" presStyleCnt="0"/>
      <dgm:spPr>
        <a:scene3d>
          <a:camera prst="orthographicFront"/>
          <a:lightRig rig="threePt" dir="t"/>
        </a:scene3d>
        <a:sp3d>
          <a:bevelT/>
        </a:sp3d>
      </dgm:spPr>
    </dgm:pt>
    <dgm:pt modelId="{51B3BD14-D987-4925-AC3E-7DF07748A98E}" type="pres">
      <dgm:prSet presAssocID="{96E17F8D-1E2D-4DA8-B7FA-0B2ED6C3211B}" presName="linNode" presStyleCnt="0"/>
      <dgm:spPr>
        <a:scene3d>
          <a:camera prst="orthographicFront"/>
          <a:lightRig rig="threePt" dir="t"/>
        </a:scene3d>
        <a:sp3d>
          <a:bevelT/>
        </a:sp3d>
      </dgm:spPr>
    </dgm:pt>
    <dgm:pt modelId="{57E2DB31-C021-4B67-913F-6EBCFF80F2A3}" type="pres">
      <dgm:prSet presAssocID="{96E17F8D-1E2D-4DA8-B7FA-0B2ED6C3211B}" presName="parentText" presStyleLbl="node1" presStyleIdx="4" presStyleCnt="5">
        <dgm:presLayoutVars>
          <dgm:chMax val="1"/>
          <dgm:bulletEnabled val="1"/>
        </dgm:presLayoutVars>
      </dgm:prSet>
      <dgm:spPr/>
    </dgm:pt>
    <dgm:pt modelId="{8650CD39-D014-4485-B61D-96A8461F16A6}" type="pres">
      <dgm:prSet presAssocID="{96E17F8D-1E2D-4DA8-B7FA-0B2ED6C3211B}" presName="descendantText" presStyleLbl="alignAccFollowNode1" presStyleIdx="4" presStyleCnt="5">
        <dgm:presLayoutVars>
          <dgm:bulletEnabled val="1"/>
        </dgm:presLayoutVars>
      </dgm:prSet>
      <dgm:spPr/>
    </dgm:pt>
  </dgm:ptLst>
  <dgm:cxnLst>
    <dgm:cxn modelId="{7C34C50D-2E75-4C98-81C3-43711964B95B}" srcId="{BB3B22BA-6D78-4B58-AD82-6ACA08548639}" destId="{4331BAE9-317A-46AB-9DCB-5C0899C54858}" srcOrd="0" destOrd="0" parTransId="{4D267C93-691B-40C4-84CE-6152D488151D}" sibTransId="{7766DB27-1314-448B-A663-D3C64FF66A99}"/>
    <dgm:cxn modelId="{3953CD0D-6064-4B86-9E4F-BD7A6ECAF30D}" type="presOf" srcId="{3A8078DE-1C2A-46B7-ACDB-0476E126DAA6}" destId="{8650CD39-D014-4485-B61D-96A8461F16A6}" srcOrd="0" destOrd="1" presId="urn:microsoft.com/office/officeart/2005/8/layout/vList5"/>
    <dgm:cxn modelId="{3EEAF51D-687B-449C-9E89-451EF9EF8BC6}" type="presOf" srcId="{4331BAE9-317A-46AB-9DCB-5C0899C54858}" destId="{790FF279-E525-4667-824D-08D5CEBB8698}" srcOrd="0" destOrd="0" presId="urn:microsoft.com/office/officeart/2005/8/layout/vList5"/>
    <dgm:cxn modelId="{B9233E25-9EF1-4B6F-BC72-475B47111B75}" type="presOf" srcId="{E80A9132-8E6A-48B8-8E64-58406BAB28F1}" destId="{D7435ED1-904B-478E-83DF-FBF97F726E09}" srcOrd="0" destOrd="2" presId="urn:microsoft.com/office/officeart/2005/8/layout/vList5"/>
    <dgm:cxn modelId="{AE975029-0069-444B-B65D-EFDCA0C8BC89}" type="presOf" srcId="{1F487AF1-573E-4D4D-9E3C-A0570FD70201}" destId="{7C81FE9D-5D02-4F49-A609-F0D107EA2DFB}" srcOrd="0" destOrd="0" presId="urn:microsoft.com/office/officeart/2005/8/layout/vList5"/>
    <dgm:cxn modelId="{6AC88529-E166-49EF-8978-B2DC935BC53B}" type="presOf" srcId="{96E17F8D-1E2D-4DA8-B7FA-0B2ED6C3211B}" destId="{57E2DB31-C021-4B67-913F-6EBCFF80F2A3}" srcOrd="0" destOrd="0" presId="urn:microsoft.com/office/officeart/2005/8/layout/vList5"/>
    <dgm:cxn modelId="{9C54902A-2DF0-49E0-AC88-BB6DCBC97D41}" srcId="{BB3B22BA-6D78-4B58-AD82-6ACA08548639}" destId="{2C0D4DE6-60C2-427E-B389-9D51B533B7AA}" srcOrd="2" destOrd="0" parTransId="{B69CF92F-6DFD-45DD-8034-8163AE75587A}" sibTransId="{D168F41E-0FFE-4E0F-B81D-D85DC48EEE59}"/>
    <dgm:cxn modelId="{802AED2F-8CDA-41B5-88F6-9B13D50A4A99}" type="presOf" srcId="{48B8D146-1A17-4C21-AA57-B9D019C87223}" destId="{C9D202C0-2260-426A-9B51-F647A350B417}" srcOrd="0" destOrd="0" presId="urn:microsoft.com/office/officeart/2005/8/layout/vList5"/>
    <dgm:cxn modelId="{3AD11540-0EC2-4438-8AC1-8B70E529A3FC}" srcId="{2E54F9F6-EFFB-4C21-846A-C68E9D97DF3B}" destId="{1F487AF1-573E-4D4D-9E3C-A0570FD70201}" srcOrd="1" destOrd="0" parTransId="{1B91D316-7009-42DD-B333-3FC50D17A7F8}" sibTransId="{B970A612-B0AC-4C93-871B-5D527B57CB6B}"/>
    <dgm:cxn modelId="{4648BA5F-F94E-40F7-ABE7-909C415146D0}" type="presOf" srcId="{76959FA1-139C-4D02-9B4E-A3AABFDD2AB5}" destId="{8650CD39-D014-4485-B61D-96A8461F16A6}" srcOrd="0" destOrd="0" presId="urn:microsoft.com/office/officeart/2005/8/layout/vList5"/>
    <dgm:cxn modelId="{A1180947-FC56-44D2-B253-C16B61E07BA9}" type="presOf" srcId="{2772931C-49E9-43C4-AF4A-A630FA0207EB}" destId="{C9D202C0-2260-426A-9B51-F647A350B417}" srcOrd="0" destOrd="2" presId="urn:microsoft.com/office/officeart/2005/8/layout/vList5"/>
    <dgm:cxn modelId="{5ABA2E47-0517-42C7-98E6-12A3CDF985EE}" type="presOf" srcId="{69BDAE9D-7D97-4DFF-B0F8-9AB489762F64}" destId="{A22B50DB-1BCB-4F3C-A5EB-C38F9DE4A8EE}" srcOrd="0" destOrd="0" presId="urn:microsoft.com/office/officeart/2005/8/layout/vList5"/>
    <dgm:cxn modelId="{39148A67-4CD5-4616-9A8F-0BE2C8EA2380}" srcId="{2E54F9F6-EFFB-4C21-846A-C68E9D97DF3B}" destId="{BB3B22BA-6D78-4B58-AD82-6ACA08548639}" srcOrd="3" destOrd="0" parTransId="{D909C632-C263-4D71-81E1-B0E8E843CC52}" sibTransId="{0F990D96-DBAC-4E9E-AF81-2EFE1A5F48B5}"/>
    <dgm:cxn modelId="{A8A6434D-23EB-49D9-8E82-5B3DB07DB189}" srcId="{2E54F9F6-EFFB-4C21-846A-C68E9D97DF3B}" destId="{96E17F8D-1E2D-4DA8-B7FA-0B2ED6C3211B}" srcOrd="4" destOrd="0" parTransId="{239B0AB8-5C3A-4FD6-92D1-A1CB085C0B35}" sibTransId="{A2ABC601-098F-48A9-97FA-6F8B3EFAB937}"/>
    <dgm:cxn modelId="{C854DE6F-3ACA-4DD7-8D7D-5B60B819B4F9}" srcId="{A190DC87-1BEF-449D-9900-5F95B1536681}" destId="{8B4A318F-71E5-4D38-91D0-7584D267E09C}" srcOrd="3" destOrd="0" parTransId="{12851FD7-22D5-453F-A1D7-8C986330C661}" sibTransId="{F2B2D284-2DD2-4616-B873-AA4532DAE046}"/>
    <dgm:cxn modelId="{6BEF7171-CDED-429F-979B-AE0967F4BE53}" srcId="{A190DC87-1BEF-449D-9900-5F95B1536681}" destId="{E80A9132-8E6A-48B8-8E64-58406BAB28F1}" srcOrd="2" destOrd="0" parTransId="{A63A15D5-6E13-4826-87D4-0AD3A1C9F540}" sibTransId="{F66771C5-CEC1-4FA5-944A-7319E97CC45C}"/>
    <dgm:cxn modelId="{1DDEC271-1E94-4BF5-9B16-385E95A9A904}" type="presOf" srcId="{D2566059-2199-493C-BA1E-C1A6D4263C7D}" destId="{C9D202C0-2260-426A-9B51-F647A350B417}" srcOrd="0" destOrd="1" presId="urn:microsoft.com/office/officeart/2005/8/layout/vList5"/>
    <dgm:cxn modelId="{C3095477-C449-4549-A109-B50377C56575}" type="presOf" srcId="{063FA73F-CDC6-4A7E-8255-AF9BFE23D891}" destId="{D7435ED1-904B-478E-83DF-FBF97F726E09}" srcOrd="0" destOrd="1" presId="urn:microsoft.com/office/officeart/2005/8/layout/vList5"/>
    <dgm:cxn modelId="{EC8BAF5A-545C-405D-A73B-9062723D395C}" type="presOf" srcId="{2E54F9F6-EFFB-4C21-846A-C68E9D97DF3B}" destId="{3CE9A72C-1224-4288-ACBB-7E623A6DFE72}" srcOrd="0" destOrd="0" presId="urn:microsoft.com/office/officeart/2005/8/layout/vList5"/>
    <dgm:cxn modelId="{67FA578A-C1DB-4BC8-9602-A7E950CD921A}" srcId="{81B41D70-231E-490E-8E4C-5E3053E5506B}" destId="{48B8D146-1A17-4C21-AA57-B9D019C87223}" srcOrd="0" destOrd="0" parTransId="{5F4BAA94-E145-450D-B263-6AE3F06AE51B}" sibTransId="{A7C68381-78AE-431C-BE86-6198F70783CC}"/>
    <dgm:cxn modelId="{1731048E-8F96-4C54-AC70-2CCFD57F9416}" srcId="{BB3B22BA-6D78-4B58-AD82-6ACA08548639}" destId="{048A6281-7D64-455A-816A-97F5337E848C}" srcOrd="1" destOrd="0" parTransId="{C8DA8B00-7014-4838-AC8E-8B2C043DB287}" sibTransId="{BD2F9ACE-A5AC-4E60-9E4D-2B6142BDC81A}"/>
    <dgm:cxn modelId="{70518F90-558B-4624-A530-CA4B8D9FB665}" srcId="{96E17F8D-1E2D-4DA8-B7FA-0B2ED6C3211B}" destId="{76959FA1-139C-4D02-9B4E-A3AABFDD2AB5}" srcOrd="0" destOrd="0" parTransId="{50812CCE-E5DD-4393-BA90-EA12BFE5AE06}" sibTransId="{BC439ED1-745F-4945-A4AD-07721DA9C5D0}"/>
    <dgm:cxn modelId="{6F9DDE92-2641-466E-A7B4-C4030B3CC63B}" srcId="{A190DC87-1BEF-449D-9900-5F95B1536681}" destId="{75EAFB07-8CA6-4196-9BA6-96002AD43B41}" srcOrd="0" destOrd="0" parTransId="{595FC3C5-2078-406A-B7A1-14D7A5C9087D}" sibTransId="{021213BC-2D77-43B6-AC93-ABE964EE202A}"/>
    <dgm:cxn modelId="{FC48EC96-2CB8-485B-BFFC-B65E9786BB0C}" srcId="{2E54F9F6-EFFB-4C21-846A-C68E9D97DF3B}" destId="{81B41D70-231E-490E-8E4C-5E3053E5506B}" srcOrd="0" destOrd="0" parTransId="{45121C9D-77D4-4493-ABB6-4262A24C4BDD}" sibTransId="{0BBE977B-B1E4-491C-BF9A-ADCB19AD4E31}"/>
    <dgm:cxn modelId="{3D466297-1D24-427C-A207-83E2963DA7F4}" srcId="{A190DC87-1BEF-449D-9900-5F95B1536681}" destId="{063FA73F-CDC6-4A7E-8255-AF9BFE23D891}" srcOrd="1" destOrd="0" parTransId="{1C8CB931-A526-4F31-AA71-9B295DE6A6C9}" sibTransId="{327B6596-3749-41F2-8413-087FD8C62A6D}"/>
    <dgm:cxn modelId="{54C3B8B2-413B-4D43-A3C9-E4F3E70F2102}" srcId="{81B41D70-231E-490E-8E4C-5E3053E5506B}" destId="{D2566059-2199-493C-BA1E-C1A6D4263C7D}" srcOrd="1" destOrd="0" parTransId="{F565C075-C898-4228-B643-8D72C22B07AD}" sibTransId="{1C1EE1C5-A627-48F4-B1D4-C4BBC3BD88B3}"/>
    <dgm:cxn modelId="{0C042DB7-E632-4257-BE54-1FE16E33EB44}" type="presOf" srcId="{A190DC87-1BEF-449D-9900-5F95B1536681}" destId="{957B4DCF-DBB9-4047-B323-56D2C2C40EE7}" srcOrd="0" destOrd="0" presId="urn:microsoft.com/office/officeart/2005/8/layout/vList5"/>
    <dgm:cxn modelId="{1D099FBF-A34C-4416-802D-8017886B8F92}" type="presOf" srcId="{2C0D4DE6-60C2-427E-B389-9D51B533B7AA}" destId="{790FF279-E525-4667-824D-08D5CEBB8698}" srcOrd="0" destOrd="2" presId="urn:microsoft.com/office/officeart/2005/8/layout/vList5"/>
    <dgm:cxn modelId="{ABE4CAD3-2650-4FD6-8ED7-57C9A2918536}" srcId="{96E17F8D-1E2D-4DA8-B7FA-0B2ED6C3211B}" destId="{3A8078DE-1C2A-46B7-ACDB-0476E126DAA6}" srcOrd="1" destOrd="0" parTransId="{B0249677-CF14-46AD-90FC-D9B9AF2FB9FA}" sibTransId="{9FC58F52-7179-4EE7-8B4C-339D77558C40}"/>
    <dgm:cxn modelId="{2ED796D5-6806-4492-B139-B6C6ACBD1CD6}" type="presOf" srcId="{8B4A318F-71E5-4D38-91D0-7584D267E09C}" destId="{D7435ED1-904B-478E-83DF-FBF97F726E09}" srcOrd="0" destOrd="3" presId="urn:microsoft.com/office/officeart/2005/8/layout/vList5"/>
    <dgm:cxn modelId="{323652E4-C3F0-46CD-AD9D-CCB53507FDAB}" srcId="{2E54F9F6-EFFB-4C21-846A-C68E9D97DF3B}" destId="{A190DC87-1BEF-449D-9900-5F95B1536681}" srcOrd="2" destOrd="0" parTransId="{8310602C-A795-48F6-9360-C73ECE2C9F9C}" sibTransId="{C9885071-BA55-4287-BA8B-EA747E1DB9A7}"/>
    <dgm:cxn modelId="{B33D7EE8-8BD6-4895-B318-6D1EC416444E}" type="presOf" srcId="{75EAFB07-8CA6-4196-9BA6-96002AD43B41}" destId="{D7435ED1-904B-478E-83DF-FBF97F726E09}" srcOrd="0" destOrd="0" presId="urn:microsoft.com/office/officeart/2005/8/layout/vList5"/>
    <dgm:cxn modelId="{9A8F1AEA-E39D-4FD1-9930-13A8968B191C}" srcId="{81B41D70-231E-490E-8E4C-5E3053E5506B}" destId="{2772931C-49E9-43C4-AF4A-A630FA0207EB}" srcOrd="2" destOrd="0" parTransId="{AAB43D60-1FF3-45B1-94A5-F3C798AA7340}" sibTransId="{9B028EC5-7574-43E7-8E05-C8067BF452B6}"/>
    <dgm:cxn modelId="{431499ED-6551-46BE-8966-A6E3B2517BFA}" type="presOf" srcId="{048A6281-7D64-455A-816A-97F5337E848C}" destId="{790FF279-E525-4667-824D-08D5CEBB8698}" srcOrd="0" destOrd="1" presId="urn:microsoft.com/office/officeart/2005/8/layout/vList5"/>
    <dgm:cxn modelId="{099DC0F3-1B07-4D76-ACB1-7DE104170D86}" srcId="{1F487AF1-573E-4D4D-9E3C-A0570FD70201}" destId="{69BDAE9D-7D97-4DFF-B0F8-9AB489762F64}" srcOrd="0" destOrd="0" parTransId="{2519F0F3-AABB-49B7-8334-42F87632566F}" sibTransId="{B2F5B259-E4AC-483C-9A62-BEC791D80AFF}"/>
    <dgm:cxn modelId="{228326F8-19FE-44A5-9C33-D2AB849AF74C}" type="presOf" srcId="{BB3B22BA-6D78-4B58-AD82-6ACA08548639}" destId="{3FA075C8-6999-466E-9587-C079CFE56A10}" srcOrd="0" destOrd="0" presId="urn:microsoft.com/office/officeart/2005/8/layout/vList5"/>
    <dgm:cxn modelId="{DE70E6FC-5AED-4396-82CE-57FBF7732C3D}" type="presOf" srcId="{81B41D70-231E-490E-8E4C-5E3053E5506B}" destId="{F0294987-B613-48C7-9C61-909A1B46B790}" srcOrd="0" destOrd="0" presId="urn:microsoft.com/office/officeart/2005/8/layout/vList5"/>
    <dgm:cxn modelId="{171F51BD-9891-44D6-B2DB-A7612ECB85B8}" type="presParOf" srcId="{3CE9A72C-1224-4288-ACBB-7E623A6DFE72}" destId="{5C52F87E-C755-40B0-A0CC-47A62308D9DF}" srcOrd="0" destOrd="0" presId="urn:microsoft.com/office/officeart/2005/8/layout/vList5"/>
    <dgm:cxn modelId="{77300CDC-A4F4-4641-B73C-0D2D1552DAEE}" type="presParOf" srcId="{5C52F87E-C755-40B0-A0CC-47A62308D9DF}" destId="{F0294987-B613-48C7-9C61-909A1B46B790}" srcOrd="0" destOrd="0" presId="urn:microsoft.com/office/officeart/2005/8/layout/vList5"/>
    <dgm:cxn modelId="{F29EDC37-4C78-4EA5-9E44-C225B0513221}" type="presParOf" srcId="{5C52F87E-C755-40B0-A0CC-47A62308D9DF}" destId="{C9D202C0-2260-426A-9B51-F647A350B417}" srcOrd="1" destOrd="0" presId="urn:microsoft.com/office/officeart/2005/8/layout/vList5"/>
    <dgm:cxn modelId="{6B3B7183-305E-4213-ACB2-940AD7958075}" type="presParOf" srcId="{3CE9A72C-1224-4288-ACBB-7E623A6DFE72}" destId="{0410A006-8091-48B4-B953-DD3569676110}" srcOrd="1" destOrd="0" presId="urn:microsoft.com/office/officeart/2005/8/layout/vList5"/>
    <dgm:cxn modelId="{5DF8B9EC-0DA3-4732-A19B-5FF7819D9039}" type="presParOf" srcId="{3CE9A72C-1224-4288-ACBB-7E623A6DFE72}" destId="{61A68E8B-0CD5-4585-9D38-8DB8D18D8BB8}" srcOrd="2" destOrd="0" presId="urn:microsoft.com/office/officeart/2005/8/layout/vList5"/>
    <dgm:cxn modelId="{FEE618A2-CF5A-4606-898E-E0731241BFC2}" type="presParOf" srcId="{61A68E8B-0CD5-4585-9D38-8DB8D18D8BB8}" destId="{7C81FE9D-5D02-4F49-A609-F0D107EA2DFB}" srcOrd="0" destOrd="0" presId="urn:microsoft.com/office/officeart/2005/8/layout/vList5"/>
    <dgm:cxn modelId="{61F702FF-8E72-489A-BE02-A4A7FB323D19}" type="presParOf" srcId="{61A68E8B-0CD5-4585-9D38-8DB8D18D8BB8}" destId="{A22B50DB-1BCB-4F3C-A5EB-C38F9DE4A8EE}" srcOrd="1" destOrd="0" presId="urn:microsoft.com/office/officeart/2005/8/layout/vList5"/>
    <dgm:cxn modelId="{DE857214-EFE6-4CAA-A6F5-9CB764A634F1}" type="presParOf" srcId="{3CE9A72C-1224-4288-ACBB-7E623A6DFE72}" destId="{9EB06EE8-853D-48B7-9F20-D62DFB860318}" srcOrd="3" destOrd="0" presId="urn:microsoft.com/office/officeart/2005/8/layout/vList5"/>
    <dgm:cxn modelId="{EFEB1921-FAB3-4B4F-9920-42F3037F9CF6}" type="presParOf" srcId="{3CE9A72C-1224-4288-ACBB-7E623A6DFE72}" destId="{25274F5C-A09D-41B7-A112-BFBFDE18E48B}" srcOrd="4" destOrd="0" presId="urn:microsoft.com/office/officeart/2005/8/layout/vList5"/>
    <dgm:cxn modelId="{E231A80E-0EB5-4C5E-BB63-684829E62A01}" type="presParOf" srcId="{25274F5C-A09D-41B7-A112-BFBFDE18E48B}" destId="{957B4DCF-DBB9-4047-B323-56D2C2C40EE7}" srcOrd="0" destOrd="0" presId="urn:microsoft.com/office/officeart/2005/8/layout/vList5"/>
    <dgm:cxn modelId="{00E00610-E9F5-4633-9BFA-970B805B687D}" type="presParOf" srcId="{25274F5C-A09D-41B7-A112-BFBFDE18E48B}" destId="{D7435ED1-904B-478E-83DF-FBF97F726E09}" srcOrd="1" destOrd="0" presId="urn:microsoft.com/office/officeart/2005/8/layout/vList5"/>
    <dgm:cxn modelId="{AA3F9BF8-718D-4A03-B874-8AEC5E466915}" type="presParOf" srcId="{3CE9A72C-1224-4288-ACBB-7E623A6DFE72}" destId="{CBBE3E48-7E96-427A-B5B5-2425109FF1DA}" srcOrd="5" destOrd="0" presId="urn:microsoft.com/office/officeart/2005/8/layout/vList5"/>
    <dgm:cxn modelId="{5C9390B5-7DD5-4CD7-826D-FA7B22E04701}" type="presParOf" srcId="{3CE9A72C-1224-4288-ACBB-7E623A6DFE72}" destId="{60F9844C-5AD4-4C0F-A8FF-717344F0C355}" srcOrd="6" destOrd="0" presId="urn:microsoft.com/office/officeart/2005/8/layout/vList5"/>
    <dgm:cxn modelId="{9A03F80D-4889-4B4E-9259-5E368E2D9411}" type="presParOf" srcId="{60F9844C-5AD4-4C0F-A8FF-717344F0C355}" destId="{3FA075C8-6999-466E-9587-C079CFE56A10}" srcOrd="0" destOrd="0" presId="urn:microsoft.com/office/officeart/2005/8/layout/vList5"/>
    <dgm:cxn modelId="{A8C74EC2-E902-41BD-AC26-BF367CB2E675}" type="presParOf" srcId="{60F9844C-5AD4-4C0F-A8FF-717344F0C355}" destId="{790FF279-E525-4667-824D-08D5CEBB8698}" srcOrd="1" destOrd="0" presId="urn:microsoft.com/office/officeart/2005/8/layout/vList5"/>
    <dgm:cxn modelId="{CBAA4A73-6CB6-423A-A5EF-C030D8493AF1}" type="presParOf" srcId="{3CE9A72C-1224-4288-ACBB-7E623A6DFE72}" destId="{BFC7C596-9226-4BD3-9EA4-6BE6CB31FE97}" srcOrd="7" destOrd="0" presId="urn:microsoft.com/office/officeart/2005/8/layout/vList5"/>
    <dgm:cxn modelId="{F52ADEE8-1A4E-4032-8842-E12735B0485A}" type="presParOf" srcId="{3CE9A72C-1224-4288-ACBB-7E623A6DFE72}" destId="{51B3BD14-D987-4925-AC3E-7DF07748A98E}" srcOrd="8" destOrd="0" presId="urn:microsoft.com/office/officeart/2005/8/layout/vList5"/>
    <dgm:cxn modelId="{D77293D0-9AA4-4743-AF4D-2158EDD35C08}" type="presParOf" srcId="{51B3BD14-D987-4925-AC3E-7DF07748A98E}" destId="{57E2DB31-C021-4B67-913F-6EBCFF80F2A3}" srcOrd="0" destOrd="0" presId="urn:microsoft.com/office/officeart/2005/8/layout/vList5"/>
    <dgm:cxn modelId="{33B7618A-D37D-4EEB-A955-CD81C15EE9AC}" type="presParOf" srcId="{51B3BD14-D987-4925-AC3E-7DF07748A98E}" destId="{8650CD39-D014-4485-B61D-96A8461F16A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CA619-0E5D-4E50-9AFE-59EDD461E011}">
      <dsp:nvSpPr>
        <dsp:cNvPr id="0" name=""/>
        <dsp:cNvSpPr/>
      </dsp:nvSpPr>
      <dsp:spPr>
        <a:xfrm>
          <a:off x="0" y="232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610F562-9417-4C24-9821-18421663DD30}">
      <dsp:nvSpPr>
        <dsp:cNvPr id="0" name=""/>
        <dsp:cNvSpPr/>
      </dsp:nvSpPr>
      <dsp:spPr>
        <a:xfrm>
          <a:off x="0" y="0"/>
          <a:ext cx="6046132" cy="1582453"/>
        </a:xfrm>
        <a:prstGeom prst="rect">
          <a:avLst/>
        </a:prstGeom>
        <a:solidFill>
          <a:srgbClr val="007F5F"/>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Churn Rate = </a:t>
          </a:r>
          <a:br>
            <a:rPr lang="en-US" sz="2000" kern="1200" dirty="0"/>
          </a:br>
          <a:r>
            <a:rPr lang="en-US" sz="2000" kern="1200" dirty="0"/>
            <a:t>P</a:t>
          </a:r>
          <a:r>
            <a:rPr lang="en-US" sz="2000" i="0" kern="1200" dirty="0">
              <a:effectLst/>
            </a:rPr>
            <a:t>ercentage of customers that cancel a product or service within a given period.</a:t>
          </a:r>
          <a:endParaRPr lang="en-US" sz="2000" kern="1200" dirty="0"/>
        </a:p>
      </dsp:txBody>
      <dsp:txXfrm>
        <a:off x="0" y="0"/>
        <a:ext cx="6046132" cy="1582453"/>
      </dsp:txXfrm>
    </dsp:sp>
    <dsp:sp modelId="{FAF038F8-8163-43E6-B5A9-303A1DBC8BEF}">
      <dsp:nvSpPr>
        <dsp:cNvPr id="0" name=""/>
        <dsp:cNvSpPr/>
      </dsp:nvSpPr>
      <dsp:spPr>
        <a:xfrm>
          <a:off x="0" y="1584773"/>
          <a:ext cx="6046132"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6368565-15C3-4A31-A4C3-99C7C6964670}">
      <dsp:nvSpPr>
        <dsp:cNvPr id="0" name=""/>
        <dsp:cNvSpPr/>
      </dsp:nvSpPr>
      <dsp:spPr>
        <a:xfrm>
          <a:off x="0" y="1584773"/>
          <a:ext cx="6046132" cy="1582453"/>
        </a:xfrm>
        <a:prstGeom prst="rect">
          <a:avLst/>
        </a:prstGeom>
        <a:solidFill>
          <a:srgbClr val="2B9348"/>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Analyzing and predicting customers churn helps the company to </a:t>
          </a:r>
          <a:r>
            <a:rPr lang="en-US" sz="2000" b="1" kern="1200" dirty="0"/>
            <a:t>understand customers pain points</a:t>
          </a:r>
          <a:r>
            <a:rPr lang="en-US" sz="2000" kern="1200" dirty="0"/>
            <a:t> and </a:t>
          </a:r>
          <a:r>
            <a:rPr lang="en-US" sz="2000" b="1" kern="1200" dirty="0"/>
            <a:t>develop a customer retention plan</a:t>
          </a:r>
          <a:r>
            <a:rPr lang="en-US" sz="2000" kern="1200" dirty="0"/>
            <a:t> accordingly to try and prevent customers loss.</a:t>
          </a:r>
        </a:p>
      </dsp:txBody>
      <dsp:txXfrm>
        <a:off x="0" y="1584773"/>
        <a:ext cx="6046132" cy="1582453"/>
      </dsp:txXfrm>
    </dsp:sp>
    <dsp:sp modelId="{AE63E3EC-2DA1-44BB-9E42-3C4D9FBDFC46}">
      <dsp:nvSpPr>
        <dsp:cNvPr id="0" name=""/>
        <dsp:cNvSpPr/>
      </dsp:nvSpPr>
      <dsp:spPr>
        <a:xfrm>
          <a:off x="0" y="3167226"/>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ABEF17E-6786-495C-840D-F7E4BD1641B0}">
      <dsp:nvSpPr>
        <dsp:cNvPr id="0" name=""/>
        <dsp:cNvSpPr/>
      </dsp:nvSpPr>
      <dsp:spPr>
        <a:xfrm>
          <a:off x="0" y="3167226"/>
          <a:ext cx="6046132" cy="1582453"/>
        </a:xfrm>
        <a:prstGeom prst="rect">
          <a:avLst/>
        </a:prstGeom>
        <a:solidFill>
          <a:srgbClr val="55A630"/>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object of this project is to analyze customers attributes available and </a:t>
          </a:r>
          <a:r>
            <a:rPr lang="en-US" sz="2000" b="1" kern="1200" dirty="0"/>
            <a:t>predict if a customer will churn or not</a:t>
          </a:r>
          <a:r>
            <a:rPr lang="en-US" sz="2000" kern="1200" dirty="0"/>
            <a:t>.</a:t>
          </a:r>
        </a:p>
      </dsp:txBody>
      <dsp:txXfrm>
        <a:off x="0" y="3167226"/>
        <a:ext cx="6046132" cy="15824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97545-31DD-4253-83D4-388B94A7D9BD}">
      <dsp:nvSpPr>
        <dsp:cNvPr id="0" name=""/>
        <dsp:cNvSpPr/>
      </dsp:nvSpPr>
      <dsp:spPr>
        <a:xfrm>
          <a:off x="0" y="0"/>
          <a:ext cx="1994371" cy="4494847"/>
        </a:xfrm>
        <a:prstGeom prst="triangle">
          <a:avLst/>
        </a:prstGeom>
        <a:solidFill>
          <a:srgbClr val="06BEE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94889-0147-4C8A-9247-40553B7A15E3}">
      <dsp:nvSpPr>
        <dsp:cNvPr id="0" name=""/>
        <dsp:cNvSpPr/>
      </dsp:nvSpPr>
      <dsp:spPr>
        <a:xfrm>
          <a:off x="1060469" y="451898"/>
          <a:ext cx="2225778" cy="1064014"/>
        </a:xfrm>
        <a:prstGeom prst="roundRect">
          <a:avLst/>
        </a:prstGeom>
        <a:solidFill>
          <a:srgbClr val="03256C"/>
        </a:solidFill>
        <a:ln w="19050" cap="rnd" cmpd="sng" algn="ctr">
          <a:solidFill>
            <a:schemeClr val="accent2">
              <a:lumMod val="60000"/>
              <a:lumOff val="4000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Chosen Model:</a:t>
          </a:r>
        </a:p>
        <a:p>
          <a:pPr marL="0" lvl="0" indent="0" algn="ctr" defTabSz="755650">
            <a:lnSpc>
              <a:spcPct val="90000"/>
            </a:lnSpc>
            <a:spcBef>
              <a:spcPct val="0"/>
            </a:spcBef>
            <a:spcAft>
              <a:spcPct val="35000"/>
            </a:spcAft>
            <a:buNone/>
          </a:pPr>
          <a:r>
            <a:rPr lang="en-US" sz="1700" kern="1200" dirty="0">
              <a:solidFill>
                <a:schemeClr val="tx1"/>
              </a:solidFill>
            </a:rPr>
            <a:t>Random Forest</a:t>
          </a:r>
          <a:endParaRPr lang="LID4096" sz="1700" kern="1200" dirty="0">
            <a:solidFill>
              <a:schemeClr val="tx1"/>
            </a:solidFill>
          </a:endParaRPr>
        </a:p>
      </dsp:txBody>
      <dsp:txXfrm>
        <a:off x="1112410" y="503839"/>
        <a:ext cx="2121896" cy="960132"/>
      </dsp:txXfrm>
    </dsp:sp>
    <dsp:sp modelId="{71F1D827-7029-4670-A979-A969E4673D78}">
      <dsp:nvSpPr>
        <dsp:cNvPr id="0" name=""/>
        <dsp:cNvSpPr/>
      </dsp:nvSpPr>
      <dsp:spPr>
        <a:xfrm>
          <a:off x="1053460" y="1648915"/>
          <a:ext cx="2239796" cy="1064014"/>
        </a:xfrm>
        <a:prstGeom prst="roundRect">
          <a:avLst/>
        </a:prstGeom>
        <a:solidFill>
          <a:srgbClr val="03256C"/>
        </a:solidFill>
        <a:ln w="19050" cap="rnd" cmpd="sng" algn="ctr">
          <a:solidFill>
            <a:schemeClr val="accent2">
              <a:lumMod val="60000"/>
              <a:lumOff val="4000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Max_depth = 10</a:t>
          </a:r>
          <a:endParaRPr lang="LID4096" sz="1700" kern="1200" dirty="0">
            <a:solidFill>
              <a:schemeClr val="tx1"/>
            </a:solidFill>
          </a:endParaRPr>
        </a:p>
      </dsp:txBody>
      <dsp:txXfrm>
        <a:off x="1105401" y="1700856"/>
        <a:ext cx="2135914" cy="960132"/>
      </dsp:txXfrm>
    </dsp:sp>
    <dsp:sp modelId="{B39155C8-47B7-487F-8334-5A379FE90BAD}">
      <dsp:nvSpPr>
        <dsp:cNvPr id="0" name=""/>
        <dsp:cNvSpPr/>
      </dsp:nvSpPr>
      <dsp:spPr>
        <a:xfrm>
          <a:off x="1039895" y="2845931"/>
          <a:ext cx="2266926" cy="1064014"/>
        </a:xfrm>
        <a:prstGeom prst="roundRect">
          <a:avLst/>
        </a:prstGeom>
        <a:solidFill>
          <a:srgbClr val="03256C"/>
        </a:solidFill>
        <a:ln w="19050" cap="rnd" cmpd="sng" algn="ctr">
          <a:solidFill>
            <a:schemeClr val="accent2">
              <a:lumMod val="60000"/>
              <a:lumOff val="4000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N_estimators = 131</a:t>
          </a:r>
          <a:endParaRPr lang="LID4096" sz="1700" kern="1200" dirty="0">
            <a:solidFill>
              <a:schemeClr val="tx1"/>
            </a:solidFill>
          </a:endParaRPr>
        </a:p>
      </dsp:txBody>
      <dsp:txXfrm>
        <a:off x="1091836" y="2897872"/>
        <a:ext cx="2163044" cy="960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B34E2-7BE9-41EC-B573-DBF74D9E9548}">
      <dsp:nvSpPr>
        <dsp:cNvPr id="0" name=""/>
        <dsp:cNvSpPr/>
      </dsp:nvSpPr>
      <dsp:spPr>
        <a:xfrm>
          <a:off x="0" y="0"/>
          <a:ext cx="5496307" cy="4818993"/>
        </a:xfrm>
        <a:prstGeom prst="rect">
          <a:avLst/>
        </a:prstGeom>
        <a:solidFill>
          <a:srgbClr val="0B3913"/>
        </a:solidFill>
        <a:ln w="19050" cap="rnd"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42913" tIns="0" rIns="542913" bIns="330200" numCol="1" spcCol="1270" anchor="t" anchorCtr="0">
          <a:noAutofit/>
        </a:bodyPr>
        <a:lstStyle/>
        <a:p>
          <a:pPr marL="0" lvl="0" indent="0" algn="l" defTabSz="889000">
            <a:lnSpc>
              <a:spcPct val="90000"/>
            </a:lnSpc>
            <a:spcBef>
              <a:spcPct val="0"/>
            </a:spcBef>
            <a:spcAft>
              <a:spcPct val="35000"/>
            </a:spcAft>
            <a:buNone/>
          </a:pPr>
          <a:endParaRPr lang="en-US" sz="2000" kern="1200" dirty="0"/>
        </a:p>
      </dsp:txBody>
      <dsp:txXfrm>
        <a:off x="0" y="1927597"/>
        <a:ext cx="5496307" cy="2891395"/>
      </dsp:txXfrm>
    </dsp:sp>
    <dsp:sp modelId="{75D7DF23-4202-4D0D-B700-020689CB4A7E}">
      <dsp:nvSpPr>
        <dsp:cNvPr id="0" name=""/>
        <dsp:cNvSpPr/>
      </dsp:nvSpPr>
      <dsp:spPr>
        <a:xfrm>
          <a:off x="3574" y="0"/>
          <a:ext cx="5496307" cy="1927597"/>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42913" tIns="165100" rIns="54291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3574" y="0"/>
        <a:ext cx="5496307" cy="1927597"/>
      </dsp:txXfrm>
    </dsp:sp>
    <dsp:sp modelId="{927F04E5-CF05-4D2C-A41A-2227988535FA}">
      <dsp:nvSpPr>
        <dsp:cNvPr id="0" name=""/>
        <dsp:cNvSpPr/>
      </dsp:nvSpPr>
      <dsp:spPr>
        <a:xfrm>
          <a:off x="5943162" y="0"/>
          <a:ext cx="5496307" cy="4818993"/>
        </a:xfrm>
        <a:prstGeom prst="rect">
          <a:avLst/>
        </a:prstGeom>
        <a:solidFill>
          <a:schemeClr val="accent2">
            <a:lumMod val="5000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42913" tIns="0" rIns="542913" bIns="330200" numCol="1" spcCol="1270" anchor="t" anchorCtr="0">
          <a:noAutofit/>
        </a:bodyPr>
        <a:lstStyle/>
        <a:p>
          <a:pPr marL="0" lvl="0" indent="0" algn="l" defTabSz="889000">
            <a:lnSpc>
              <a:spcPct val="90000"/>
            </a:lnSpc>
            <a:spcBef>
              <a:spcPct val="0"/>
            </a:spcBef>
            <a:spcAft>
              <a:spcPct val="35000"/>
            </a:spcAft>
            <a:buNone/>
          </a:pPr>
          <a:r>
            <a:rPr lang="en-US" sz="2000" kern="1200" dirty="0"/>
            <a:t>Within the scope of this project, Random</a:t>
          </a:r>
          <a:r>
            <a:rPr lang="en-US" sz="2000" kern="1200" baseline="0" dirty="0"/>
            <a:t> Forest algorithm will provide the highest accuracy rate of 81%, however, it is considerably slow in comparison with the other algorithms. Therefore, for a bigger dataset, the Decision Tree algorithm should be taken into consideration. </a:t>
          </a:r>
        </a:p>
      </dsp:txBody>
      <dsp:txXfrm>
        <a:off x="5943162" y="1927597"/>
        <a:ext cx="5496307" cy="2891395"/>
      </dsp:txXfrm>
    </dsp:sp>
    <dsp:sp modelId="{A896680F-880D-4FB7-AD53-6C7A0E45EBBA}">
      <dsp:nvSpPr>
        <dsp:cNvPr id="0" name=""/>
        <dsp:cNvSpPr/>
      </dsp:nvSpPr>
      <dsp:spPr>
        <a:xfrm>
          <a:off x="5939587" y="0"/>
          <a:ext cx="5496307" cy="1927597"/>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42913" tIns="165100" rIns="54291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5939587" y="0"/>
        <a:ext cx="5496307" cy="19275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5EBF8-C065-498D-9731-CE5288153A42}">
      <dsp:nvSpPr>
        <dsp:cNvPr id="0" name=""/>
        <dsp:cNvSpPr/>
      </dsp:nvSpPr>
      <dsp:spPr>
        <a:xfrm>
          <a:off x="0" y="450171"/>
          <a:ext cx="5160578" cy="1058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18" tIns="291592" rIns="4005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Enhance tech support</a:t>
          </a:r>
          <a:endParaRPr lang="LID4096" sz="1400" kern="1200" dirty="0"/>
        </a:p>
        <a:p>
          <a:pPr marL="114300" lvl="1" indent="-114300" algn="l" defTabSz="622300">
            <a:lnSpc>
              <a:spcPct val="90000"/>
            </a:lnSpc>
            <a:spcBef>
              <a:spcPct val="0"/>
            </a:spcBef>
            <a:spcAft>
              <a:spcPct val="15000"/>
            </a:spcAft>
            <a:buChar char="•"/>
          </a:pPr>
          <a:r>
            <a:rPr lang="en-US" sz="1400" kern="1200" dirty="0"/>
            <a:t>Improve Fiber optic</a:t>
          </a:r>
          <a:endParaRPr lang="LID4096" sz="1400" kern="1200" dirty="0"/>
        </a:p>
        <a:p>
          <a:pPr marL="114300" lvl="1" indent="-114300" algn="l" defTabSz="622300">
            <a:lnSpc>
              <a:spcPct val="90000"/>
            </a:lnSpc>
            <a:spcBef>
              <a:spcPct val="0"/>
            </a:spcBef>
            <a:spcAft>
              <a:spcPct val="15000"/>
            </a:spcAft>
            <a:buChar char="•"/>
          </a:pPr>
          <a:r>
            <a:rPr lang="en-US" sz="1400" kern="1200" dirty="0"/>
            <a:t>Direct customers to simple payment methods </a:t>
          </a:r>
          <a:endParaRPr lang="LID4096" sz="1400" kern="1200" dirty="0"/>
        </a:p>
      </dsp:txBody>
      <dsp:txXfrm>
        <a:off x="0" y="450171"/>
        <a:ext cx="5160578" cy="1058400"/>
      </dsp:txXfrm>
    </dsp:sp>
    <dsp:sp modelId="{3E2F6646-6A2D-4086-BB17-18B10D20C2E1}">
      <dsp:nvSpPr>
        <dsp:cNvPr id="0" name=""/>
        <dsp:cNvSpPr/>
      </dsp:nvSpPr>
      <dsp:spPr>
        <a:xfrm>
          <a:off x="258028" y="243531"/>
          <a:ext cx="3612405" cy="413280"/>
        </a:xfrm>
        <a:prstGeom prst="round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40" tIns="0" rIns="136540" bIns="0" numCol="1" spcCol="1270" anchor="ctr" anchorCtr="0">
          <a:noAutofit/>
        </a:bodyPr>
        <a:lstStyle/>
        <a:p>
          <a:pPr marL="0" lvl="0" indent="0" algn="l" defTabSz="622300">
            <a:lnSpc>
              <a:spcPct val="90000"/>
            </a:lnSpc>
            <a:spcBef>
              <a:spcPct val="0"/>
            </a:spcBef>
            <a:spcAft>
              <a:spcPct val="35000"/>
            </a:spcAft>
            <a:buNone/>
          </a:pPr>
          <a:r>
            <a:rPr lang="en-US" sz="1400" kern="1200" dirty="0"/>
            <a:t>       Service</a:t>
          </a:r>
          <a:endParaRPr lang="LID4096" sz="1400" kern="1200" dirty="0"/>
        </a:p>
      </dsp:txBody>
      <dsp:txXfrm>
        <a:off x="278203" y="263706"/>
        <a:ext cx="3572055" cy="372930"/>
      </dsp:txXfrm>
    </dsp:sp>
    <dsp:sp modelId="{1A2836F4-775B-44C7-B931-704B54140A5D}">
      <dsp:nvSpPr>
        <dsp:cNvPr id="0" name=""/>
        <dsp:cNvSpPr/>
      </dsp:nvSpPr>
      <dsp:spPr>
        <a:xfrm>
          <a:off x="0" y="1805689"/>
          <a:ext cx="5160578" cy="8379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518" tIns="291592" rIns="4005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Aim to move customers to long-term contracts</a:t>
          </a:r>
          <a:endParaRPr lang="LID4096" sz="1400" kern="1200" dirty="0"/>
        </a:p>
        <a:p>
          <a:pPr marL="114300" lvl="1" indent="-114300" algn="l" defTabSz="622300">
            <a:lnSpc>
              <a:spcPct val="90000"/>
            </a:lnSpc>
            <a:spcBef>
              <a:spcPct val="0"/>
            </a:spcBef>
            <a:spcAft>
              <a:spcPct val="15000"/>
            </a:spcAft>
            <a:buChar char="•"/>
          </a:pPr>
          <a:r>
            <a:rPr lang="en-US" sz="1400" kern="1200" dirty="0"/>
            <a:t>Attempt to upgrade customers to online services</a:t>
          </a:r>
          <a:endParaRPr lang="LID4096" sz="1400" kern="1200" dirty="0"/>
        </a:p>
      </dsp:txBody>
      <dsp:txXfrm>
        <a:off x="0" y="1805689"/>
        <a:ext cx="5160578" cy="837900"/>
      </dsp:txXfrm>
    </dsp:sp>
    <dsp:sp modelId="{52C63DE7-C2E8-43EF-A0A3-096EEACC577A}">
      <dsp:nvSpPr>
        <dsp:cNvPr id="0" name=""/>
        <dsp:cNvSpPr/>
      </dsp:nvSpPr>
      <dsp:spPr>
        <a:xfrm>
          <a:off x="258028" y="1584171"/>
          <a:ext cx="3612405" cy="413280"/>
        </a:xfrm>
        <a:prstGeom prst="round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40" tIns="0" rIns="136540" bIns="0" numCol="1" spcCol="1270" anchor="ctr" anchorCtr="0">
          <a:noAutofit/>
        </a:bodyPr>
        <a:lstStyle/>
        <a:p>
          <a:pPr marL="0" lvl="0" indent="0" algn="l" defTabSz="622300">
            <a:lnSpc>
              <a:spcPct val="90000"/>
            </a:lnSpc>
            <a:spcBef>
              <a:spcPct val="0"/>
            </a:spcBef>
            <a:spcAft>
              <a:spcPct val="35000"/>
            </a:spcAft>
            <a:buNone/>
          </a:pPr>
          <a:r>
            <a:rPr lang="en-US" sz="1400" kern="1200" dirty="0"/>
            <a:t>       Marketing</a:t>
          </a:r>
          <a:endParaRPr lang="LID4096" sz="1400" kern="1200" dirty="0"/>
        </a:p>
      </dsp:txBody>
      <dsp:txXfrm>
        <a:off x="278203" y="1604346"/>
        <a:ext cx="3572055"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CA619-0E5D-4E50-9AFE-59EDD461E011}">
      <dsp:nvSpPr>
        <dsp:cNvPr id="0" name=""/>
        <dsp:cNvSpPr/>
      </dsp:nvSpPr>
      <dsp:spPr>
        <a:xfrm>
          <a:off x="0" y="2320"/>
          <a:ext cx="1116000"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scene3d>
        <a:sp3d>
          <a:bevelT/>
        </a:sp3d>
      </dsp:spPr>
      <dsp:style>
        <a:lnRef idx="1">
          <a:scrgbClr r="0" g="0" b="0"/>
        </a:lnRef>
        <a:fillRef idx="3">
          <a:scrgbClr r="0" g="0" b="0"/>
        </a:fillRef>
        <a:effectRef idx="2">
          <a:scrgbClr r="0" g="0" b="0"/>
        </a:effectRef>
        <a:fontRef idx="minor">
          <a:schemeClr val="lt1"/>
        </a:fontRef>
      </dsp:style>
    </dsp:sp>
    <dsp:sp modelId="{7610F562-9417-4C24-9821-18421663DD30}">
      <dsp:nvSpPr>
        <dsp:cNvPr id="0" name=""/>
        <dsp:cNvSpPr/>
      </dsp:nvSpPr>
      <dsp:spPr>
        <a:xfrm>
          <a:off x="0" y="46043"/>
          <a:ext cx="1116000" cy="1582453"/>
        </a:xfrm>
        <a:prstGeom prst="rect">
          <a:avLst/>
        </a:prstGeom>
        <a:solidFill>
          <a:srgbClr val="007F5F"/>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0" y="46043"/>
        <a:ext cx="1116000" cy="1582453"/>
      </dsp:txXfrm>
    </dsp:sp>
    <dsp:sp modelId="{FAF038F8-8163-43E6-B5A9-303A1DBC8BEF}">
      <dsp:nvSpPr>
        <dsp:cNvPr id="0" name=""/>
        <dsp:cNvSpPr/>
      </dsp:nvSpPr>
      <dsp:spPr>
        <a:xfrm>
          <a:off x="0" y="1584773"/>
          <a:ext cx="1116000"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a:scene3d>
          <a:camera prst="orthographicFront"/>
          <a:lightRig rig="threePt" dir="t"/>
        </a:scene3d>
        <a:sp3d>
          <a:bevelT/>
        </a:sp3d>
      </dsp:spPr>
      <dsp:style>
        <a:lnRef idx="1">
          <a:scrgbClr r="0" g="0" b="0"/>
        </a:lnRef>
        <a:fillRef idx="3">
          <a:scrgbClr r="0" g="0" b="0"/>
        </a:fillRef>
        <a:effectRef idx="2">
          <a:scrgbClr r="0" g="0" b="0"/>
        </a:effectRef>
        <a:fontRef idx="minor">
          <a:schemeClr val="lt1"/>
        </a:fontRef>
      </dsp:style>
    </dsp:sp>
    <dsp:sp modelId="{36368565-15C3-4A31-A4C3-99C7C6964670}">
      <dsp:nvSpPr>
        <dsp:cNvPr id="0" name=""/>
        <dsp:cNvSpPr/>
      </dsp:nvSpPr>
      <dsp:spPr>
        <a:xfrm>
          <a:off x="0" y="1584773"/>
          <a:ext cx="1116000" cy="1582453"/>
        </a:xfrm>
        <a:prstGeom prst="rect">
          <a:avLst/>
        </a:prstGeom>
        <a:solidFill>
          <a:srgbClr val="2B9348"/>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0" y="1584773"/>
        <a:ext cx="1116000" cy="1582453"/>
      </dsp:txXfrm>
    </dsp:sp>
    <dsp:sp modelId="{AE63E3EC-2DA1-44BB-9E42-3C4D9FBDFC46}">
      <dsp:nvSpPr>
        <dsp:cNvPr id="0" name=""/>
        <dsp:cNvSpPr/>
      </dsp:nvSpPr>
      <dsp:spPr>
        <a:xfrm>
          <a:off x="0" y="3167226"/>
          <a:ext cx="1116000"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a:scene3d>
          <a:camera prst="orthographicFront"/>
          <a:lightRig rig="threePt" dir="t"/>
        </a:scene3d>
        <a:sp3d>
          <a:bevelT/>
        </a:sp3d>
      </dsp:spPr>
      <dsp:style>
        <a:lnRef idx="1">
          <a:scrgbClr r="0" g="0" b="0"/>
        </a:lnRef>
        <a:fillRef idx="3">
          <a:scrgbClr r="0" g="0" b="0"/>
        </a:fillRef>
        <a:effectRef idx="2">
          <a:scrgbClr r="0" g="0" b="0"/>
        </a:effectRef>
        <a:fontRef idx="minor">
          <a:schemeClr val="lt1"/>
        </a:fontRef>
      </dsp:style>
    </dsp:sp>
    <dsp:sp modelId="{BABEF17E-6786-495C-840D-F7E4BD1641B0}">
      <dsp:nvSpPr>
        <dsp:cNvPr id="0" name=""/>
        <dsp:cNvSpPr/>
      </dsp:nvSpPr>
      <dsp:spPr>
        <a:xfrm>
          <a:off x="0" y="3158380"/>
          <a:ext cx="1116000" cy="1582453"/>
        </a:xfrm>
        <a:prstGeom prst="rect">
          <a:avLst/>
        </a:prstGeom>
        <a:solidFill>
          <a:srgbClr val="55A630"/>
        </a:solidFill>
        <a:ln>
          <a:solidFill>
            <a:schemeClr val="accent2">
              <a:lumMod val="60000"/>
              <a:lumOff val="40000"/>
            </a:schemeClr>
          </a:solid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0" y="3158380"/>
        <a:ext cx="1116000" cy="15824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B34E2-7BE9-41EC-B573-DBF74D9E9548}">
      <dsp:nvSpPr>
        <dsp:cNvPr id="0" name=""/>
        <dsp:cNvSpPr/>
      </dsp:nvSpPr>
      <dsp:spPr>
        <a:xfrm>
          <a:off x="2100" y="0"/>
          <a:ext cx="3228906" cy="3387436"/>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18944" tIns="0" rIns="318944" bIns="330200" numCol="1" spcCol="1270" anchor="t" anchorCtr="0">
          <a:noAutofit/>
        </a:bodyPr>
        <a:lstStyle/>
        <a:p>
          <a:pPr marL="0" lvl="0" indent="0" algn="l" defTabSz="1155700">
            <a:lnSpc>
              <a:spcPct val="90000"/>
            </a:lnSpc>
            <a:spcBef>
              <a:spcPct val="0"/>
            </a:spcBef>
            <a:spcAft>
              <a:spcPct val="35000"/>
            </a:spcAft>
            <a:buNone/>
          </a:pPr>
          <a:r>
            <a:rPr lang="en-US" sz="2600" b="1" kern="1200" dirty="0"/>
            <a:t>What are key indicators of customers' churn?</a:t>
          </a:r>
          <a:endParaRPr lang="en-US" sz="2600" kern="1200" dirty="0"/>
        </a:p>
      </dsp:txBody>
      <dsp:txXfrm>
        <a:off x="2100" y="1354974"/>
        <a:ext cx="3228906" cy="2032461"/>
      </dsp:txXfrm>
    </dsp:sp>
    <dsp:sp modelId="{75D7DF23-4202-4D0D-B700-020689CB4A7E}">
      <dsp:nvSpPr>
        <dsp:cNvPr id="0" name=""/>
        <dsp:cNvSpPr/>
      </dsp:nvSpPr>
      <dsp:spPr>
        <a:xfrm>
          <a:off x="2100" y="0"/>
          <a:ext cx="3228906" cy="13549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944" tIns="165100" rIns="318944"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2100" y="0"/>
        <a:ext cx="3228906" cy="1354974"/>
      </dsp:txXfrm>
    </dsp:sp>
    <dsp:sp modelId="{927F04E5-CF05-4D2C-A41A-2227988535FA}">
      <dsp:nvSpPr>
        <dsp:cNvPr id="0" name=""/>
        <dsp:cNvSpPr/>
      </dsp:nvSpPr>
      <dsp:spPr>
        <a:xfrm>
          <a:off x="3491418" y="0"/>
          <a:ext cx="3228906" cy="3387436"/>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18944" tIns="0" rIns="318944" bIns="330200" numCol="1" spcCol="1270" anchor="t" anchorCtr="0">
          <a:noAutofit/>
        </a:bodyPr>
        <a:lstStyle/>
        <a:p>
          <a:pPr marL="0" lvl="0" indent="0" algn="l" defTabSz="1155700">
            <a:lnSpc>
              <a:spcPct val="90000"/>
            </a:lnSpc>
            <a:spcBef>
              <a:spcPct val="0"/>
            </a:spcBef>
            <a:spcAft>
              <a:spcPct val="35000"/>
            </a:spcAft>
            <a:buNone/>
          </a:pPr>
          <a:r>
            <a:rPr lang="en-US" sz="2600" b="1" kern="1200" dirty="0"/>
            <a:t>What is the likelihood of an active customer to churn?</a:t>
          </a:r>
          <a:endParaRPr lang="en-US" sz="2600" kern="1200" dirty="0"/>
        </a:p>
      </dsp:txBody>
      <dsp:txXfrm>
        <a:off x="3491418" y="1354974"/>
        <a:ext cx="3228906" cy="2032461"/>
      </dsp:txXfrm>
    </dsp:sp>
    <dsp:sp modelId="{A896680F-880D-4FB7-AD53-6C7A0E45EBBA}">
      <dsp:nvSpPr>
        <dsp:cNvPr id="0" name=""/>
        <dsp:cNvSpPr/>
      </dsp:nvSpPr>
      <dsp:spPr>
        <a:xfrm>
          <a:off x="3489318" y="0"/>
          <a:ext cx="3228906" cy="13549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944" tIns="165100" rIns="31894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489318" y="0"/>
        <a:ext cx="3228906" cy="13549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E18E1-FFF3-4DF7-AB95-EF158C5DFAD7}">
      <dsp:nvSpPr>
        <dsp:cNvPr id="0" name=""/>
        <dsp:cNvSpPr/>
      </dsp:nvSpPr>
      <dsp:spPr>
        <a:xfrm>
          <a:off x="2308741" y="79573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2545632" y="838796"/>
        <a:ext cx="26546" cy="5309"/>
      </dsp:txXfrm>
    </dsp:sp>
    <dsp:sp modelId="{559DC61D-5BEF-43EF-B12F-AFD109984FDA}">
      <dsp:nvSpPr>
        <dsp:cNvPr id="0" name=""/>
        <dsp:cNvSpPr/>
      </dsp:nvSpPr>
      <dsp:spPr>
        <a:xfrm>
          <a:off x="2155" y="148935"/>
          <a:ext cx="2308386" cy="1385031"/>
        </a:xfrm>
        <a:prstGeom prst="rect">
          <a:avLst/>
        </a:prstGeom>
        <a:solidFill>
          <a:srgbClr val="007F5F"/>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dirty="0"/>
            <a:t>Dataset</a:t>
          </a:r>
          <a:endParaRPr lang="LID4096" sz="2100" b="1" kern="1200" dirty="0"/>
        </a:p>
      </dsp:txBody>
      <dsp:txXfrm>
        <a:off x="2155" y="148935"/>
        <a:ext cx="2308386" cy="1385031"/>
      </dsp:txXfrm>
    </dsp:sp>
    <dsp:sp modelId="{87F556BC-77B3-4846-ABE6-B7CDD1A15AA4}">
      <dsp:nvSpPr>
        <dsp:cNvPr id="0" name=""/>
        <dsp:cNvSpPr/>
      </dsp:nvSpPr>
      <dsp:spPr>
        <a:xfrm>
          <a:off x="5148056" y="79573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5384947" y="838796"/>
        <a:ext cx="26546" cy="5309"/>
      </dsp:txXfrm>
    </dsp:sp>
    <dsp:sp modelId="{8C940341-314B-485F-BAEF-77F5B67EA2E2}">
      <dsp:nvSpPr>
        <dsp:cNvPr id="0" name=""/>
        <dsp:cNvSpPr/>
      </dsp:nvSpPr>
      <dsp:spPr>
        <a:xfrm>
          <a:off x="2841469" y="148935"/>
          <a:ext cx="2308386" cy="1385031"/>
        </a:xfrm>
        <a:prstGeom prst="rect">
          <a:avLst/>
        </a:prstGeom>
        <a:solidFill>
          <a:srgbClr val="55A630"/>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a:t>Data Cleaning</a:t>
          </a:r>
        </a:p>
      </dsp:txBody>
      <dsp:txXfrm>
        <a:off x="2841469" y="148935"/>
        <a:ext cx="2308386" cy="1385031"/>
      </dsp:txXfrm>
    </dsp:sp>
    <dsp:sp modelId="{792BF95F-102D-4F5A-B20D-7FB8BC409C9D}">
      <dsp:nvSpPr>
        <dsp:cNvPr id="0" name=""/>
        <dsp:cNvSpPr/>
      </dsp:nvSpPr>
      <dsp:spPr>
        <a:xfrm>
          <a:off x="7987371" y="79573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8224262" y="838796"/>
        <a:ext cx="26546" cy="5309"/>
      </dsp:txXfrm>
    </dsp:sp>
    <dsp:sp modelId="{6513067B-9F6A-4FCA-B898-FFE00B4E5F6A}">
      <dsp:nvSpPr>
        <dsp:cNvPr id="0" name=""/>
        <dsp:cNvSpPr/>
      </dsp:nvSpPr>
      <dsp:spPr>
        <a:xfrm>
          <a:off x="5680784" y="148935"/>
          <a:ext cx="2308386" cy="1385031"/>
        </a:xfrm>
        <a:prstGeom prst="rect">
          <a:avLst/>
        </a:prstGeom>
        <a:solidFill>
          <a:srgbClr val="619A46"/>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a:t>EDA</a:t>
          </a:r>
          <a:endParaRPr lang="LID4096" sz="2100" b="1" kern="1200"/>
        </a:p>
      </dsp:txBody>
      <dsp:txXfrm>
        <a:off x="5680784" y="148935"/>
        <a:ext cx="2308386" cy="1385031"/>
      </dsp:txXfrm>
    </dsp:sp>
    <dsp:sp modelId="{B1893681-7AEA-4A47-BBC7-1287F62D7E79}">
      <dsp:nvSpPr>
        <dsp:cNvPr id="0" name=""/>
        <dsp:cNvSpPr/>
      </dsp:nvSpPr>
      <dsp:spPr>
        <a:xfrm>
          <a:off x="1156348" y="1532167"/>
          <a:ext cx="8517944" cy="500328"/>
        </a:xfrm>
        <a:custGeom>
          <a:avLst/>
          <a:gdLst/>
          <a:ahLst/>
          <a:cxnLst/>
          <a:rect l="0" t="0" r="0" b="0"/>
          <a:pathLst>
            <a:path>
              <a:moveTo>
                <a:pt x="8517944" y="0"/>
              </a:moveTo>
              <a:lnTo>
                <a:pt x="8517944" y="267264"/>
              </a:lnTo>
              <a:lnTo>
                <a:pt x="0" y="267264"/>
              </a:lnTo>
              <a:lnTo>
                <a:pt x="0" y="500328"/>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5201958" y="1779676"/>
        <a:ext cx="426723" cy="5309"/>
      </dsp:txXfrm>
    </dsp:sp>
    <dsp:sp modelId="{A097AC69-767C-435B-9D97-BB5760FD4B1F}">
      <dsp:nvSpPr>
        <dsp:cNvPr id="0" name=""/>
        <dsp:cNvSpPr/>
      </dsp:nvSpPr>
      <dsp:spPr>
        <a:xfrm>
          <a:off x="8520099" y="148935"/>
          <a:ext cx="2308386" cy="1385031"/>
        </a:xfrm>
        <a:prstGeom prst="rect">
          <a:avLst/>
        </a:prstGeom>
        <a:solidFill>
          <a:srgbClr val="7DAA6A"/>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a:t>Pre-processing</a:t>
          </a:r>
          <a:endParaRPr lang="LID4096" sz="2100" b="1" kern="1200"/>
        </a:p>
      </dsp:txBody>
      <dsp:txXfrm>
        <a:off x="8520099" y="148935"/>
        <a:ext cx="2308386" cy="1385031"/>
      </dsp:txXfrm>
    </dsp:sp>
    <dsp:sp modelId="{84492F6C-22F6-4E78-8E18-7D48F8D83971}">
      <dsp:nvSpPr>
        <dsp:cNvPr id="0" name=""/>
        <dsp:cNvSpPr/>
      </dsp:nvSpPr>
      <dsp:spPr>
        <a:xfrm>
          <a:off x="2308741" y="271169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2545632" y="2754757"/>
        <a:ext cx="26546" cy="5309"/>
      </dsp:txXfrm>
    </dsp:sp>
    <dsp:sp modelId="{A59F10D0-13E9-4351-9995-FD427E1E24C4}">
      <dsp:nvSpPr>
        <dsp:cNvPr id="0" name=""/>
        <dsp:cNvSpPr/>
      </dsp:nvSpPr>
      <dsp:spPr>
        <a:xfrm>
          <a:off x="2155" y="2064895"/>
          <a:ext cx="2308386" cy="1385031"/>
        </a:xfrm>
        <a:prstGeom prst="rect">
          <a:avLst/>
        </a:prstGeom>
        <a:solidFill>
          <a:srgbClr val="CCCC00"/>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a:t>Modeling</a:t>
          </a:r>
          <a:endParaRPr lang="LID4096" sz="2100" b="1" kern="1200"/>
        </a:p>
      </dsp:txBody>
      <dsp:txXfrm>
        <a:off x="2155" y="2064895"/>
        <a:ext cx="2308386" cy="1385031"/>
      </dsp:txXfrm>
    </dsp:sp>
    <dsp:sp modelId="{57500295-0866-40AC-9E90-351E1305F9D2}">
      <dsp:nvSpPr>
        <dsp:cNvPr id="0" name=""/>
        <dsp:cNvSpPr/>
      </dsp:nvSpPr>
      <dsp:spPr>
        <a:xfrm>
          <a:off x="5148056" y="271169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5384947" y="2754757"/>
        <a:ext cx="26546" cy="5309"/>
      </dsp:txXfrm>
    </dsp:sp>
    <dsp:sp modelId="{07AF3266-13A7-45FA-8646-B3EC7DA39A70}">
      <dsp:nvSpPr>
        <dsp:cNvPr id="0" name=""/>
        <dsp:cNvSpPr/>
      </dsp:nvSpPr>
      <dsp:spPr>
        <a:xfrm>
          <a:off x="2841469" y="2064895"/>
          <a:ext cx="2308386" cy="1385031"/>
        </a:xfrm>
        <a:prstGeom prst="rect">
          <a:avLst/>
        </a:prstGeom>
        <a:solidFill>
          <a:srgbClr val="D4AF37"/>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dirty="0"/>
            <a:t>Hyper-parameter Tuning</a:t>
          </a:r>
          <a:endParaRPr lang="LID4096" sz="2100" b="1" kern="1200" dirty="0"/>
        </a:p>
      </dsp:txBody>
      <dsp:txXfrm>
        <a:off x="2841469" y="2064895"/>
        <a:ext cx="2308386" cy="1385031"/>
      </dsp:txXfrm>
    </dsp:sp>
    <dsp:sp modelId="{CB8F9C85-21AF-4ED1-8319-903BDFFA2131}">
      <dsp:nvSpPr>
        <dsp:cNvPr id="0" name=""/>
        <dsp:cNvSpPr/>
      </dsp:nvSpPr>
      <dsp:spPr>
        <a:xfrm>
          <a:off x="7987371" y="2711691"/>
          <a:ext cx="500328" cy="91440"/>
        </a:xfrm>
        <a:custGeom>
          <a:avLst/>
          <a:gdLst/>
          <a:ahLst/>
          <a:cxnLst/>
          <a:rect l="0" t="0" r="0" b="0"/>
          <a:pathLst>
            <a:path>
              <a:moveTo>
                <a:pt x="0" y="45720"/>
              </a:moveTo>
              <a:lnTo>
                <a:pt x="500328" y="45720"/>
              </a:lnTo>
            </a:path>
          </a:pathLst>
        </a:custGeom>
        <a:noFill/>
        <a:ln w="57150" cap="rnd" cmpd="sng" algn="ctr">
          <a:solidFill>
            <a:schemeClr val="accent2">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b="1" kern="1200"/>
        </a:p>
      </dsp:txBody>
      <dsp:txXfrm>
        <a:off x="8224262" y="2754757"/>
        <a:ext cx="26546" cy="5309"/>
      </dsp:txXfrm>
    </dsp:sp>
    <dsp:sp modelId="{D1A0B67F-F9D1-4946-BF2A-B3A52632CA1F}">
      <dsp:nvSpPr>
        <dsp:cNvPr id="0" name=""/>
        <dsp:cNvSpPr/>
      </dsp:nvSpPr>
      <dsp:spPr>
        <a:xfrm>
          <a:off x="5680784" y="2064895"/>
          <a:ext cx="2308386" cy="1385031"/>
        </a:xfrm>
        <a:prstGeom prst="rect">
          <a:avLst/>
        </a:prstGeom>
        <a:solidFill>
          <a:srgbClr val="B29700"/>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a:t>Final Model</a:t>
          </a:r>
          <a:endParaRPr lang="LID4096" sz="2100" b="1" kern="1200"/>
        </a:p>
      </dsp:txBody>
      <dsp:txXfrm>
        <a:off x="5680784" y="2064895"/>
        <a:ext cx="2308386" cy="1385031"/>
      </dsp:txXfrm>
    </dsp:sp>
    <dsp:sp modelId="{17874CA2-0B49-4F03-9070-CF7B22D30B79}">
      <dsp:nvSpPr>
        <dsp:cNvPr id="0" name=""/>
        <dsp:cNvSpPr/>
      </dsp:nvSpPr>
      <dsp:spPr>
        <a:xfrm>
          <a:off x="8520099" y="2064895"/>
          <a:ext cx="2308386" cy="1385031"/>
        </a:xfrm>
        <a:prstGeom prst="rect">
          <a:avLst/>
        </a:prstGeom>
        <a:solidFill>
          <a:srgbClr val="FFC50B"/>
        </a:solidFill>
        <a:ln w="1905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b="1" kern="1200" dirty="0"/>
            <a:t>Classification:</a:t>
          </a:r>
        </a:p>
        <a:p>
          <a:pPr marL="0" lvl="0" indent="0" algn="l" defTabSz="933450">
            <a:lnSpc>
              <a:spcPct val="90000"/>
            </a:lnSpc>
            <a:spcBef>
              <a:spcPct val="0"/>
            </a:spcBef>
            <a:spcAft>
              <a:spcPct val="35000"/>
            </a:spcAft>
            <a:buNone/>
          </a:pPr>
          <a:r>
            <a:rPr lang="en-US" sz="2100" b="1" kern="1200" dirty="0"/>
            <a:t>&gt;&gt;|Churn </a:t>
          </a:r>
        </a:p>
        <a:p>
          <a:pPr marL="0" lvl="0" indent="0" algn="l" defTabSz="933450">
            <a:lnSpc>
              <a:spcPct val="90000"/>
            </a:lnSpc>
            <a:spcBef>
              <a:spcPct val="0"/>
            </a:spcBef>
            <a:spcAft>
              <a:spcPct val="35000"/>
            </a:spcAft>
            <a:buNone/>
          </a:pPr>
          <a:r>
            <a:rPr lang="en-US" sz="2100" b="1" kern="1200" dirty="0"/>
            <a:t>&gt;&gt;|No Churn</a:t>
          </a:r>
          <a:endParaRPr lang="LID4096" sz="2100" b="1" kern="1200" dirty="0"/>
        </a:p>
      </dsp:txBody>
      <dsp:txXfrm>
        <a:off x="8520099" y="2064895"/>
        <a:ext cx="2308386" cy="1385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5D5D0-941F-4868-A21B-5C290207D929}">
      <dsp:nvSpPr>
        <dsp:cNvPr id="0" name=""/>
        <dsp:cNvSpPr/>
      </dsp:nvSpPr>
      <dsp:spPr>
        <a:xfrm>
          <a:off x="0" y="63633"/>
          <a:ext cx="9248146" cy="636480"/>
        </a:xfrm>
        <a:prstGeom prst="roundRect">
          <a:avLst/>
        </a:prstGeom>
        <a:solidFill>
          <a:srgbClr val="767171"/>
        </a:solidFill>
        <a:ln>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Renamed columns to lower case letters</a:t>
          </a:r>
          <a:endParaRPr lang="LID4096" sz="1600" b="1" kern="1200" dirty="0"/>
        </a:p>
      </dsp:txBody>
      <dsp:txXfrm>
        <a:off x="31070" y="94703"/>
        <a:ext cx="9186006" cy="574340"/>
      </dsp:txXfrm>
    </dsp:sp>
    <dsp:sp modelId="{5FD758E1-771D-4299-A5BC-296D1B2DAB93}">
      <dsp:nvSpPr>
        <dsp:cNvPr id="0" name=""/>
        <dsp:cNvSpPr/>
      </dsp:nvSpPr>
      <dsp:spPr>
        <a:xfrm>
          <a:off x="0" y="763657"/>
          <a:ext cx="9248146" cy="636480"/>
        </a:xfrm>
        <a:prstGeom prst="roundRect">
          <a:avLst/>
        </a:prstGeom>
        <a:solidFill>
          <a:srgbClr val="80A522"/>
        </a:solidFill>
        <a:ln>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Dropped CustomerID column</a:t>
          </a:r>
        </a:p>
      </dsp:txBody>
      <dsp:txXfrm>
        <a:off x="31070" y="794727"/>
        <a:ext cx="9186006" cy="574340"/>
      </dsp:txXfrm>
    </dsp:sp>
    <dsp:sp modelId="{6BD84A21-0943-4388-B01F-598B25E03CE7}">
      <dsp:nvSpPr>
        <dsp:cNvPr id="0" name=""/>
        <dsp:cNvSpPr/>
      </dsp:nvSpPr>
      <dsp:spPr>
        <a:xfrm>
          <a:off x="0" y="1498057"/>
          <a:ext cx="9248146" cy="636480"/>
        </a:xfrm>
        <a:prstGeom prst="roundRect">
          <a:avLst/>
        </a:prstGeom>
        <a:solidFill>
          <a:srgbClr val="CC9900"/>
        </a:solidFill>
        <a:ln>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Total Charges converted to numerical data type (spaces replaced with NaN) </a:t>
          </a:r>
          <a:endParaRPr lang="LID4096" sz="1600" b="1" kern="1200" dirty="0"/>
        </a:p>
      </dsp:txBody>
      <dsp:txXfrm>
        <a:off x="31070" y="1529127"/>
        <a:ext cx="9186006" cy="574340"/>
      </dsp:txXfrm>
    </dsp:sp>
    <dsp:sp modelId="{4D6F1A73-F93F-48D4-A83A-97BE43039D4F}">
      <dsp:nvSpPr>
        <dsp:cNvPr id="0" name=""/>
        <dsp:cNvSpPr/>
      </dsp:nvSpPr>
      <dsp:spPr>
        <a:xfrm>
          <a:off x="0" y="2232457"/>
          <a:ext cx="9248146" cy="636480"/>
        </a:xfrm>
        <a:prstGeom prst="roundRect">
          <a:avLst/>
        </a:prstGeom>
        <a:solidFill>
          <a:srgbClr val="F76803"/>
        </a:solidFill>
        <a:ln>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NaN dropped (11 rows)</a:t>
          </a:r>
          <a:endParaRPr lang="LID4096" sz="1600" b="1" kern="1200" dirty="0"/>
        </a:p>
      </dsp:txBody>
      <dsp:txXfrm>
        <a:off x="31070" y="2263527"/>
        <a:ext cx="9186006" cy="574340"/>
      </dsp:txXfrm>
    </dsp:sp>
    <dsp:sp modelId="{460E3027-D4C6-461B-B640-C6393065914C}">
      <dsp:nvSpPr>
        <dsp:cNvPr id="0" name=""/>
        <dsp:cNvSpPr/>
      </dsp:nvSpPr>
      <dsp:spPr>
        <a:xfrm>
          <a:off x="0" y="2966857"/>
          <a:ext cx="9248146" cy="636480"/>
        </a:xfrm>
        <a:prstGeom prst="roundRect">
          <a:avLst/>
        </a:prstGeom>
        <a:solidFill>
          <a:srgbClr val="2B9348"/>
        </a:solidFill>
        <a:ln>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Substring '(automatic)’ removed from the Payment Method classes</a:t>
          </a:r>
          <a:endParaRPr lang="LID4096" sz="1600" b="1" kern="1200" dirty="0"/>
        </a:p>
      </dsp:txBody>
      <dsp:txXfrm>
        <a:off x="31070" y="2997927"/>
        <a:ext cx="9186006" cy="57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E2FE2-F2AC-4069-AFC7-A964B4001C10}">
      <dsp:nvSpPr>
        <dsp:cNvPr id="0" name=""/>
        <dsp:cNvSpPr/>
      </dsp:nvSpPr>
      <dsp:spPr>
        <a:xfrm>
          <a:off x="0" y="0"/>
          <a:ext cx="5122606"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8FDC80-0B21-4CBE-BF67-02F28522DE6F}">
      <dsp:nvSpPr>
        <dsp:cNvPr id="0" name=""/>
        <dsp:cNvSpPr/>
      </dsp:nvSpPr>
      <dsp:spPr>
        <a:xfrm>
          <a:off x="0" y="0"/>
          <a:ext cx="5122606" cy="160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Churn class distribution is imbalanced between churners and non-churners.</a:t>
          </a:r>
        </a:p>
      </dsp:txBody>
      <dsp:txXfrm>
        <a:off x="0" y="0"/>
        <a:ext cx="5122606" cy="1608138"/>
      </dsp:txXfrm>
    </dsp:sp>
    <dsp:sp modelId="{2AA6AEF8-6E94-4157-AB27-099C8F0EE4F0}">
      <dsp:nvSpPr>
        <dsp:cNvPr id="0" name=""/>
        <dsp:cNvSpPr/>
      </dsp:nvSpPr>
      <dsp:spPr>
        <a:xfrm>
          <a:off x="0" y="1608138"/>
          <a:ext cx="5122606"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60E4543C-EE8D-446D-AF5B-A6BF636C5D6B}">
      <dsp:nvSpPr>
        <dsp:cNvPr id="0" name=""/>
        <dsp:cNvSpPr/>
      </dsp:nvSpPr>
      <dsp:spPr>
        <a:xfrm>
          <a:off x="0" y="1608138"/>
          <a:ext cx="5122606" cy="160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&gt;&gt; when modeling, we’ll ‘stratify’ the train-test split to enforce the same proportions of examples per each of the target variable classes.</a:t>
          </a:r>
        </a:p>
      </dsp:txBody>
      <dsp:txXfrm>
        <a:off x="0" y="1608138"/>
        <a:ext cx="5122606" cy="16081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DC026-9C5E-4693-8EEF-6CFFF1A6D126}">
      <dsp:nvSpPr>
        <dsp:cNvPr id="0" name=""/>
        <dsp:cNvSpPr/>
      </dsp:nvSpPr>
      <dsp:spPr>
        <a:xfrm>
          <a:off x="0" y="0"/>
          <a:ext cx="11519891" cy="561599"/>
        </a:xfrm>
        <a:prstGeom prst="roundRect">
          <a:avLst/>
        </a:prstGeom>
        <a:solidFill>
          <a:schemeClr val="accent5">
            <a:lumMod val="50000"/>
          </a:schemeClr>
        </a:solidFill>
        <a:ln w="28575" cap="rnd" cmpd="sng" algn="ctr">
          <a:solidFill>
            <a:schemeClr val="tx1"/>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Phone Service </a:t>
          </a:r>
          <a:r>
            <a:rPr lang="en-US" sz="1400" kern="1200" dirty="0"/>
            <a:t>- Most of the customers have opted for a phone services. Both customers who opted to have or not to have phone services have similar churn percentages.</a:t>
          </a:r>
        </a:p>
      </dsp:txBody>
      <dsp:txXfrm>
        <a:off x="27415" y="27415"/>
        <a:ext cx="11465061" cy="506769"/>
      </dsp:txXfrm>
    </dsp:sp>
    <dsp:sp modelId="{2A72BFDC-245D-4B7D-9D35-CDAD8319A6CA}">
      <dsp:nvSpPr>
        <dsp:cNvPr id="0" name=""/>
        <dsp:cNvSpPr/>
      </dsp:nvSpPr>
      <dsp:spPr>
        <a:xfrm>
          <a:off x="0" y="509736"/>
          <a:ext cx="11519891" cy="99360"/>
        </a:xfrm>
        <a:prstGeom prst="rect">
          <a:avLst/>
        </a:prstGeom>
        <a:noFill/>
        <a:ln>
          <a:noFill/>
        </a:ln>
        <a:effectLst>
          <a:glow rad="228600">
            <a:schemeClr val="accent2">
              <a:satMod val="175000"/>
              <a:alpha val="40000"/>
            </a:schemeClr>
          </a:glow>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365757"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509736"/>
        <a:ext cx="11519891" cy="99360"/>
      </dsp:txXfrm>
    </dsp:sp>
    <dsp:sp modelId="{27130B36-ABAD-4FF6-BCAC-9864E7A40A7E}">
      <dsp:nvSpPr>
        <dsp:cNvPr id="0" name=""/>
        <dsp:cNvSpPr/>
      </dsp:nvSpPr>
      <dsp:spPr>
        <a:xfrm>
          <a:off x="0" y="773215"/>
          <a:ext cx="11519891" cy="561599"/>
        </a:xfrm>
        <a:prstGeom prst="roundRect">
          <a:avLst/>
        </a:prstGeom>
        <a:solidFill>
          <a:srgbClr val="C79624"/>
        </a:solidFill>
        <a:ln w="28575"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Multiple Lines </a:t>
          </a:r>
          <a:r>
            <a:rPr lang="en-US" sz="1400" kern="1200" dirty="0"/>
            <a:t>- Almost half of the customers with phone service opted to have multiple lines. Customers with or without multiple lines have similar churn percentages.</a:t>
          </a:r>
        </a:p>
      </dsp:txBody>
      <dsp:txXfrm>
        <a:off x="27415" y="800630"/>
        <a:ext cx="11465061" cy="506769"/>
      </dsp:txXfrm>
    </dsp:sp>
    <dsp:sp modelId="{45F7C3DA-8C7A-4879-94B0-F0E4358BAFAB}">
      <dsp:nvSpPr>
        <dsp:cNvPr id="0" name=""/>
        <dsp:cNvSpPr/>
      </dsp:nvSpPr>
      <dsp:spPr>
        <a:xfrm>
          <a:off x="0" y="1229007"/>
          <a:ext cx="11519891" cy="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757"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1229007"/>
        <a:ext cx="11519891" cy="99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5D5D0-941F-4868-A21B-5C290207D929}">
      <dsp:nvSpPr>
        <dsp:cNvPr id="0" name=""/>
        <dsp:cNvSpPr/>
      </dsp:nvSpPr>
      <dsp:spPr>
        <a:xfrm>
          <a:off x="0" y="47226"/>
          <a:ext cx="9891204" cy="804960"/>
        </a:xfrm>
        <a:prstGeom prst="roundRect">
          <a:avLst/>
        </a:prstGeom>
        <a:solidFill>
          <a:srgbClr val="6A040F"/>
        </a:solidFill>
        <a:ln w="1270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Mapped categorical binary features into numeric binary variables</a:t>
          </a:r>
          <a:endParaRPr lang="LID4096" sz="1600" b="1" kern="1200" dirty="0"/>
        </a:p>
      </dsp:txBody>
      <dsp:txXfrm>
        <a:off x="39295" y="86521"/>
        <a:ext cx="9812614" cy="726370"/>
      </dsp:txXfrm>
    </dsp:sp>
    <dsp:sp modelId="{6BD84A21-0943-4388-B01F-598B25E03CE7}">
      <dsp:nvSpPr>
        <dsp:cNvPr id="0" name=""/>
        <dsp:cNvSpPr/>
      </dsp:nvSpPr>
      <dsp:spPr>
        <a:xfrm>
          <a:off x="0" y="932551"/>
          <a:ext cx="9891204" cy="804960"/>
        </a:xfrm>
        <a:prstGeom prst="roundRect">
          <a:avLst/>
        </a:prstGeom>
        <a:solidFill>
          <a:srgbClr val="D00000"/>
        </a:solidFill>
        <a:ln w="1270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Encoded non-binary categorical features into dummy variables (One-Hot-Encoding)</a:t>
          </a:r>
          <a:endParaRPr lang="LID4096" sz="1600" b="1" kern="1200" dirty="0"/>
        </a:p>
      </dsp:txBody>
      <dsp:txXfrm>
        <a:off x="39295" y="971846"/>
        <a:ext cx="9812614" cy="726370"/>
      </dsp:txXfrm>
    </dsp:sp>
    <dsp:sp modelId="{4D6F1A73-F93F-48D4-A83A-97BE43039D4F}">
      <dsp:nvSpPr>
        <dsp:cNvPr id="0" name=""/>
        <dsp:cNvSpPr/>
      </dsp:nvSpPr>
      <dsp:spPr>
        <a:xfrm>
          <a:off x="0" y="1861351"/>
          <a:ext cx="9891204" cy="804960"/>
        </a:xfrm>
        <a:prstGeom prst="roundRect">
          <a:avLst/>
        </a:prstGeom>
        <a:solidFill>
          <a:srgbClr val="DC2F02"/>
        </a:solidFill>
        <a:ln w="1270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Created a new feature - </a:t>
          </a:r>
          <a:r>
            <a:rPr lang="en-US" sz="1600" b="1" kern="1200" dirty="0"/>
            <a:t>number of additional internet-based services </a:t>
          </a:r>
          <a:r>
            <a:rPr lang="en-US" sz="1600" kern="1200" dirty="0"/>
            <a:t>a customer opted to have (between 0-6) </a:t>
          </a:r>
          <a:endParaRPr lang="LID4096" sz="1600" b="1" kern="1200" dirty="0"/>
        </a:p>
      </dsp:txBody>
      <dsp:txXfrm>
        <a:off x="39295" y="1900646"/>
        <a:ext cx="9812614" cy="726370"/>
      </dsp:txXfrm>
    </dsp:sp>
    <dsp:sp modelId="{460E3027-D4C6-461B-B640-C6393065914C}">
      <dsp:nvSpPr>
        <dsp:cNvPr id="0" name=""/>
        <dsp:cNvSpPr/>
      </dsp:nvSpPr>
      <dsp:spPr>
        <a:xfrm>
          <a:off x="0" y="2790151"/>
          <a:ext cx="9891204" cy="804960"/>
        </a:xfrm>
        <a:prstGeom prst="roundRect">
          <a:avLst/>
        </a:prstGeom>
        <a:solidFill>
          <a:srgbClr val="E85D04"/>
        </a:solidFill>
        <a:ln w="12700">
          <a:solidFill>
            <a:schemeClr val="accent2">
              <a:lumMod val="60000"/>
              <a:lumOff val="40000"/>
            </a:schemeClr>
          </a:solidFill>
        </a:ln>
        <a:effectLst>
          <a:outerShdw blurRad="50800" dist="38100" dir="5400000" rotWithShape="0">
            <a:srgbClr val="000000">
              <a:alpha val="60000"/>
            </a:srgbClr>
          </a:outerShdw>
        </a:effectLst>
        <a:scene3d>
          <a:camera prst="orthographicFront">
            <a:rot lat="0" lon="0" rev="0"/>
          </a:camera>
          <a:lightRig rig="threePt" dir="tl"/>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Created a new feature - whether a customer </a:t>
          </a:r>
          <a:r>
            <a:rPr lang="en-US" sz="1600" b="1" kern="1200" dirty="0"/>
            <a:t>pays above or below avg </a:t>
          </a:r>
          <a:r>
            <a:rPr lang="en-US" sz="1600" b="1" kern="1200" dirty="0" err="1"/>
            <a:t>monthlycharges</a:t>
          </a:r>
          <a:r>
            <a:rPr lang="en-US" sz="1600" b="1" kern="1200" dirty="0"/>
            <a:t> </a:t>
          </a:r>
          <a:r>
            <a:rPr lang="en-US" sz="1600" kern="1200" dirty="0"/>
            <a:t>per contract class</a:t>
          </a:r>
          <a:endParaRPr lang="LID4096" sz="1600" b="1" kern="1200" dirty="0"/>
        </a:p>
      </dsp:txBody>
      <dsp:txXfrm>
        <a:off x="39295" y="2829446"/>
        <a:ext cx="9812614" cy="7263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202C0-2260-426A-9B51-F647A350B417}">
      <dsp:nvSpPr>
        <dsp:cNvPr id="0" name=""/>
        <dsp:cNvSpPr/>
      </dsp:nvSpPr>
      <dsp:spPr>
        <a:xfrm rot="5400000">
          <a:off x="4792120" y="-1879501"/>
          <a:ext cx="928433" cy="4947141"/>
        </a:xfrm>
        <a:prstGeom prst="round2SameRect">
          <a:avLst/>
        </a:prstGeom>
        <a:solidFill>
          <a:schemeClr val="tx1">
            <a:lumMod val="85000"/>
            <a:alpha val="90000"/>
          </a:schemeClr>
        </a:solidFill>
        <a:ln w="19050" cap="rnd" cmpd="sng" algn="ctr">
          <a:solidFill>
            <a:schemeClr val="accent2">
              <a:alpha val="90000"/>
              <a:tint val="4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Train - 90%</a:t>
          </a:r>
          <a:endParaRPr lang="LID4096" sz="1400" kern="1200" dirty="0"/>
        </a:p>
        <a:p>
          <a:pPr marL="114300" lvl="1" indent="-114300" algn="l" defTabSz="622300">
            <a:lnSpc>
              <a:spcPct val="90000"/>
            </a:lnSpc>
            <a:spcBef>
              <a:spcPct val="0"/>
            </a:spcBef>
            <a:spcAft>
              <a:spcPct val="15000"/>
            </a:spcAft>
            <a:buChar char="•"/>
          </a:pPr>
          <a:r>
            <a:rPr lang="en-US" sz="1400" kern="1200" dirty="0"/>
            <a:t>Test – 10%</a:t>
          </a:r>
          <a:endParaRPr lang="LID4096" sz="1400" kern="1200" dirty="0"/>
        </a:p>
        <a:p>
          <a:pPr marL="114300" lvl="1" indent="-114300" algn="l" defTabSz="622300">
            <a:lnSpc>
              <a:spcPct val="90000"/>
            </a:lnSpc>
            <a:spcBef>
              <a:spcPct val="0"/>
            </a:spcBef>
            <a:spcAft>
              <a:spcPct val="15000"/>
            </a:spcAft>
            <a:buChar char="•"/>
          </a:pPr>
          <a:r>
            <a:rPr lang="en-US" sz="1400" kern="1200" dirty="0"/>
            <a:t>(split is stratified per data imbalance)</a:t>
          </a:r>
          <a:endParaRPr lang="LID4096" sz="1400" kern="1200" dirty="0"/>
        </a:p>
      </dsp:txBody>
      <dsp:txXfrm rot="-5400000">
        <a:off x="2782766" y="175175"/>
        <a:ext cx="4901819" cy="837789"/>
      </dsp:txXfrm>
    </dsp:sp>
    <dsp:sp modelId="{F0294987-B613-48C7-9C61-909A1B46B790}">
      <dsp:nvSpPr>
        <dsp:cNvPr id="0" name=""/>
        <dsp:cNvSpPr/>
      </dsp:nvSpPr>
      <dsp:spPr>
        <a:xfrm>
          <a:off x="0" y="40579"/>
          <a:ext cx="2782766" cy="1160541"/>
        </a:xfrm>
        <a:prstGeom prst="roundRect">
          <a:avLst/>
        </a:prstGeom>
        <a:solidFill>
          <a:srgbClr val="003300"/>
        </a:solidFill>
        <a:ln w="19050" cap="rnd"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Data Split</a:t>
          </a:r>
          <a:endParaRPr lang="LID4096" sz="1400" kern="1200" dirty="0"/>
        </a:p>
      </dsp:txBody>
      <dsp:txXfrm>
        <a:off x="56653" y="97232"/>
        <a:ext cx="2669460" cy="1047235"/>
      </dsp:txXfrm>
    </dsp:sp>
    <dsp:sp modelId="{A22B50DB-1BCB-4F3C-A5EB-C38F9DE4A8EE}">
      <dsp:nvSpPr>
        <dsp:cNvPr id="0" name=""/>
        <dsp:cNvSpPr/>
      </dsp:nvSpPr>
      <dsp:spPr>
        <a:xfrm rot="5400000">
          <a:off x="4950816" y="-862867"/>
          <a:ext cx="594902" cy="4947141"/>
        </a:xfrm>
        <a:prstGeom prst="round2SameRect">
          <a:avLst/>
        </a:prstGeom>
        <a:solidFill>
          <a:schemeClr val="tx1">
            <a:lumMod val="75000"/>
            <a:alpha val="90000"/>
          </a:schemeClr>
        </a:solidFill>
        <a:ln w="19050" cap="rnd" cmpd="sng" algn="ctr">
          <a:solidFill>
            <a:schemeClr val="accent2">
              <a:alpha val="90000"/>
              <a:tint val="4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Pearson Correlation</a:t>
          </a:r>
          <a:endParaRPr lang="LID4096" sz="1400" kern="1200" dirty="0"/>
        </a:p>
      </dsp:txBody>
      <dsp:txXfrm rot="-5400000">
        <a:off x="2774697" y="1342293"/>
        <a:ext cx="4918100" cy="536820"/>
      </dsp:txXfrm>
    </dsp:sp>
    <dsp:sp modelId="{7C81FE9D-5D02-4F49-A609-F0D107EA2DFB}">
      <dsp:nvSpPr>
        <dsp:cNvPr id="0" name=""/>
        <dsp:cNvSpPr/>
      </dsp:nvSpPr>
      <dsp:spPr>
        <a:xfrm>
          <a:off x="0" y="1250014"/>
          <a:ext cx="2782766" cy="744046"/>
        </a:xfrm>
        <a:prstGeom prst="roundRect">
          <a:avLst/>
        </a:prstGeom>
        <a:solidFill>
          <a:srgbClr val="006600"/>
        </a:solidFill>
        <a:ln w="19050" cap="rnd"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Feature Selection</a:t>
          </a:r>
          <a:endParaRPr lang="LID4096" sz="1400" kern="1200" dirty="0"/>
        </a:p>
      </dsp:txBody>
      <dsp:txXfrm>
        <a:off x="36321" y="1286335"/>
        <a:ext cx="2710124" cy="671404"/>
      </dsp:txXfrm>
    </dsp:sp>
    <dsp:sp modelId="{D7435ED1-904B-478E-83DF-FBF97F726E09}">
      <dsp:nvSpPr>
        <dsp:cNvPr id="0" name=""/>
        <dsp:cNvSpPr/>
      </dsp:nvSpPr>
      <dsp:spPr>
        <a:xfrm rot="5400000">
          <a:off x="4911331" y="18187"/>
          <a:ext cx="690011" cy="4947141"/>
        </a:xfrm>
        <a:prstGeom prst="round2SameRect">
          <a:avLst/>
        </a:prstGeom>
        <a:solidFill>
          <a:schemeClr val="tx1">
            <a:lumMod val="75000"/>
            <a:alpha val="90000"/>
          </a:schemeClr>
        </a:solidFill>
        <a:ln w="19050" cap="rnd" cmpd="sng" algn="ctr">
          <a:solidFill>
            <a:schemeClr val="accent2">
              <a:alpha val="90000"/>
              <a:tint val="4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LID4096" sz="1400" kern="1200" dirty="0"/>
        </a:p>
        <a:p>
          <a:pPr marL="114300" lvl="1" indent="-114300" algn="l" defTabSz="622300">
            <a:lnSpc>
              <a:spcPct val="90000"/>
            </a:lnSpc>
            <a:spcBef>
              <a:spcPct val="0"/>
            </a:spcBef>
            <a:spcAft>
              <a:spcPct val="15000"/>
            </a:spcAft>
            <a:buChar char="•"/>
          </a:pPr>
          <a:r>
            <a:rPr lang="en-US" sz="1400" kern="1200" dirty="0"/>
            <a:t>Dummy classifier</a:t>
          </a:r>
          <a:endParaRPr lang="LID4096" sz="1400" kern="1200" dirty="0"/>
        </a:p>
        <a:p>
          <a:pPr marL="114300" lvl="1" indent="-114300" algn="l" defTabSz="622300">
            <a:lnSpc>
              <a:spcPct val="90000"/>
            </a:lnSpc>
            <a:spcBef>
              <a:spcPct val="0"/>
            </a:spcBef>
            <a:spcAft>
              <a:spcPct val="15000"/>
            </a:spcAft>
            <a:buChar char="•"/>
          </a:pPr>
          <a:r>
            <a:rPr lang="en-US" sz="1400" kern="1200" dirty="0"/>
            <a:t>Prediction per majority class – 73.4% accuracy</a:t>
          </a:r>
          <a:endParaRPr lang="LID4096" sz="1400" kern="1200" dirty="0"/>
        </a:p>
        <a:p>
          <a:pPr marL="114300" lvl="1" indent="-114300" algn="l" defTabSz="622300">
            <a:lnSpc>
              <a:spcPct val="90000"/>
            </a:lnSpc>
            <a:spcBef>
              <a:spcPct val="0"/>
            </a:spcBef>
            <a:spcAft>
              <a:spcPct val="15000"/>
            </a:spcAft>
            <a:buChar char="•"/>
          </a:pPr>
          <a:endParaRPr lang="LID4096" sz="1400" kern="1200" dirty="0"/>
        </a:p>
      </dsp:txBody>
      <dsp:txXfrm rot="-5400000">
        <a:off x="2782766" y="2180436"/>
        <a:ext cx="4913457" cy="622643"/>
      </dsp:txXfrm>
    </dsp:sp>
    <dsp:sp modelId="{957B4DCF-DBB9-4047-B323-56D2C2C40EE7}">
      <dsp:nvSpPr>
        <dsp:cNvPr id="0" name=""/>
        <dsp:cNvSpPr/>
      </dsp:nvSpPr>
      <dsp:spPr>
        <a:xfrm>
          <a:off x="0" y="2037638"/>
          <a:ext cx="2782766" cy="934932"/>
        </a:xfrm>
        <a:prstGeom prst="roundRect">
          <a:avLst/>
        </a:prstGeom>
        <a:solidFill>
          <a:srgbClr val="339933"/>
        </a:solidFill>
        <a:ln w="19050" cap="rnd"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Setting Baseline</a:t>
          </a:r>
          <a:endParaRPr lang="LID4096" sz="1400" kern="1200" dirty="0"/>
        </a:p>
      </dsp:txBody>
      <dsp:txXfrm>
        <a:off x="45640" y="2083278"/>
        <a:ext cx="2691486" cy="843652"/>
      </dsp:txXfrm>
    </dsp:sp>
    <dsp:sp modelId="{790FF279-E525-4667-824D-08D5CEBB8698}">
      <dsp:nvSpPr>
        <dsp:cNvPr id="0" name=""/>
        <dsp:cNvSpPr/>
      </dsp:nvSpPr>
      <dsp:spPr>
        <a:xfrm rot="5400000">
          <a:off x="4685672" y="1252215"/>
          <a:ext cx="1131063" cy="4942309"/>
        </a:xfrm>
        <a:prstGeom prst="round2SameRect">
          <a:avLst/>
        </a:prstGeom>
        <a:solidFill>
          <a:schemeClr val="tx1">
            <a:lumMod val="75000"/>
            <a:alpha val="90000"/>
          </a:schemeClr>
        </a:solidFill>
        <a:ln w="19050" cap="rnd" cmpd="sng" algn="ctr">
          <a:solidFill>
            <a:schemeClr val="accent2">
              <a:alpha val="90000"/>
              <a:tint val="4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Decision Tree </a:t>
          </a:r>
          <a:r>
            <a:rPr lang="en-US" sz="1400" kern="1200" dirty="0"/>
            <a:t>(tested max_depth values 2-14)</a:t>
          </a:r>
          <a:endParaRPr lang="LID4096" sz="1400" kern="1200" dirty="0"/>
        </a:p>
        <a:p>
          <a:pPr marL="114300" lvl="1" indent="-114300" algn="l" defTabSz="622300">
            <a:lnSpc>
              <a:spcPct val="90000"/>
            </a:lnSpc>
            <a:spcBef>
              <a:spcPct val="0"/>
            </a:spcBef>
            <a:spcAft>
              <a:spcPct val="15000"/>
            </a:spcAft>
            <a:buChar char="•"/>
          </a:pPr>
          <a:r>
            <a:rPr lang="en-US" sz="1400" b="1" kern="1200" dirty="0"/>
            <a:t>Random Forest </a:t>
          </a:r>
          <a:r>
            <a:rPr lang="en-US" sz="1400" kern="1200" dirty="0"/>
            <a:t>(tested max_depth values 2-15 &amp; n_estimators values 11-150 in steps of 5)</a:t>
          </a:r>
          <a:endParaRPr lang="LID4096" sz="1400" kern="1200" dirty="0"/>
        </a:p>
        <a:p>
          <a:pPr marL="114300" lvl="1" indent="-114300" algn="l" defTabSz="622300">
            <a:lnSpc>
              <a:spcPct val="90000"/>
            </a:lnSpc>
            <a:spcBef>
              <a:spcPct val="0"/>
            </a:spcBef>
            <a:spcAft>
              <a:spcPct val="15000"/>
            </a:spcAft>
            <a:buChar char="•"/>
          </a:pPr>
          <a:r>
            <a:rPr lang="en-US" sz="1400" b="1" kern="1200" dirty="0"/>
            <a:t>KNN</a:t>
          </a:r>
          <a:r>
            <a:rPr lang="en-US" sz="1400" kern="1200" dirty="0"/>
            <a:t> (tested n_neighbors odd values 1-25)</a:t>
          </a:r>
          <a:endParaRPr lang="LID4096" sz="1400" kern="1200" dirty="0"/>
        </a:p>
      </dsp:txBody>
      <dsp:txXfrm rot="-5400000">
        <a:off x="2780049" y="3213052"/>
        <a:ext cx="4887095" cy="1020635"/>
      </dsp:txXfrm>
    </dsp:sp>
    <dsp:sp modelId="{3FA075C8-6999-466E-9587-C079CFE56A10}">
      <dsp:nvSpPr>
        <dsp:cNvPr id="0" name=""/>
        <dsp:cNvSpPr/>
      </dsp:nvSpPr>
      <dsp:spPr>
        <a:xfrm>
          <a:off x="0" y="3024446"/>
          <a:ext cx="2780049" cy="1453125"/>
        </a:xfrm>
        <a:prstGeom prst="roundRect">
          <a:avLst/>
        </a:prstGeom>
        <a:solidFill>
          <a:srgbClr val="339966"/>
        </a:solidFill>
        <a:ln w="19050" cap="rnd"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Algorithms</a:t>
          </a:r>
          <a:endParaRPr lang="LID4096" sz="1400" kern="1200" dirty="0"/>
        </a:p>
      </dsp:txBody>
      <dsp:txXfrm>
        <a:off x="70936" y="3095382"/>
        <a:ext cx="2638177" cy="1311253"/>
      </dsp:txXfrm>
    </dsp:sp>
    <dsp:sp modelId="{8650CD39-D014-4485-B61D-96A8461F16A6}">
      <dsp:nvSpPr>
        <dsp:cNvPr id="0" name=""/>
        <dsp:cNvSpPr/>
      </dsp:nvSpPr>
      <dsp:spPr>
        <a:xfrm rot="5400000">
          <a:off x="4792120" y="2631854"/>
          <a:ext cx="928433" cy="4947141"/>
        </a:xfrm>
        <a:prstGeom prst="round2SameRect">
          <a:avLst/>
        </a:prstGeom>
        <a:solidFill>
          <a:schemeClr val="tx1">
            <a:lumMod val="75000"/>
            <a:alpha val="90000"/>
          </a:schemeClr>
        </a:solidFill>
        <a:ln w="19050" cap="rnd" cmpd="sng" algn="ctr">
          <a:solidFill>
            <a:schemeClr val="accent2">
              <a:alpha val="90000"/>
              <a:tint val="4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Accuracy score</a:t>
          </a:r>
          <a:endParaRPr lang="LID4096" sz="1400" kern="1200" dirty="0"/>
        </a:p>
        <a:p>
          <a:pPr marL="114300" lvl="1" indent="-114300" algn="l" defTabSz="622300">
            <a:lnSpc>
              <a:spcPct val="90000"/>
            </a:lnSpc>
            <a:spcBef>
              <a:spcPct val="0"/>
            </a:spcBef>
            <a:spcAft>
              <a:spcPct val="15000"/>
            </a:spcAft>
            <a:buChar char="•"/>
          </a:pPr>
          <a:r>
            <a:rPr lang="en-US" sz="1400" kern="1200" dirty="0"/>
            <a:t>Execution time</a:t>
          </a:r>
          <a:endParaRPr lang="LID4096" sz="1400" kern="1200" dirty="0"/>
        </a:p>
      </dsp:txBody>
      <dsp:txXfrm rot="-5400000">
        <a:off x="2782766" y="4686530"/>
        <a:ext cx="4901819" cy="837789"/>
      </dsp:txXfrm>
    </dsp:sp>
    <dsp:sp modelId="{57E2DB31-C021-4B67-913F-6EBCFF80F2A3}">
      <dsp:nvSpPr>
        <dsp:cNvPr id="0" name=""/>
        <dsp:cNvSpPr/>
      </dsp:nvSpPr>
      <dsp:spPr>
        <a:xfrm>
          <a:off x="0" y="4525154"/>
          <a:ext cx="2782766" cy="1160541"/>
        </a:xfrm>
        <a:prstGeom prst="roundRect">
          <a:avLst/>
        </a:prstGeom>
        <a:solidFill>
          <a:srgbClr val="008080"/>
        </a:solidFill>
        <a:ln w="19050" cap="rnd"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Validation</a:t>
          </a:r>
          <a:endParaRPr lang="LID4096" sz="1400" kern="1200" dirty="0"/>
        </a:p>
      </dsp:txBody>
      <dsp:txXfrm>
        <a:off x="56653" y="4581807"/>
        <a:ext cx="2669460" cy="10472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12/6/2022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12/6/2022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microsoft.com/office/2007/relationships/diagramDrawing" Target="../diagrams/drawing8.xml"/><Relationship Id="rId18" Type="http://schemas.openxmlformats.org/officeDocument/2006/relationships/slide" Target="slide14.xm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diagramColors" Target="../diagrams/colors8.xml"/><Relationship Id="rId17" Type="http://schemas.openxmlformats.org/officeDocument/2006/relationships/image" Target="../media/image36.svg"/><Relationship Id="rId2" Type="http://schemas.openxmlformats.org/officeDocument/2006/relationships/image" Target="../media/image1.jpeg"/><Relationship Id="rId16" Type="http://schemas.openxmlformats.org/officeDocument/2006/relationships/image" Target="../media/image35.png"/><Relationship Id="rId20"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diagramQuickStyle" Target="../diagrams/quickStyle8.xml"/><Relationship Id="rId5" Type="http://schemas.openxmlformats.org/officeDocument/2006/relationships/image" Target="../media/image29.png"/><Relationship Id="rId15" Type="http://schemas.openxmlformats.org/officeDocument/2006/relationships/image" Target="../media/image34.svg"/><Relationship Id="rId10" Type="http://schemas.openxmlformats.org/officeDocument/2006/relationships/diagramLayout" Target="../diagrams/layout8.xml"/><Relationship Id="rId19" Type="http://schemas.openxmlformats.org/officeDocument/2006/relationships/image" Target="../media/image37.png"/><Relationship Id="rId4" Type="http://schemas.openxmlformats.org/officeDocument/2006/relationships/image" Target="../media/image28.svg"/><Relationship Id="rId9" Type="http://schemas.openxmlformats.org/officeDocument/2006/relationships/diagramData" Target="../diagrams/data8.xml"/><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slide" Target="slide19.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54.png"/><Relationship Id="rId7" Type="http://schemas.openxmlformats.org/officeDocument/2006/relationships/diagramLayout" Target="../diagrams/layout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56.svg"/><Relationship Id="rId10" Type="http://schemas.microsoft.com/office/2007/relationships/diagramDrawing" Target="../diagrams/drawing10.xml"/><Relationship Id="rId4" Type="http://schemas.openxmlformats.org/officeDocument/2006/relationships/image" Target="../media/image55.png"/><Relationship Id="rId9" Type="http://schemas.openxmlformats.org/officeDocument/2006/relationships/diagramColors" Target="../diagrams/colors10.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57.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1.jpeg"/><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image" Target="../media/image59.png"/><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image" Target="../media/image1.jpe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svg"/><Relationship Id="rId5" Type="http://schemas.openxmlformats.org/officeDocument/2006/relationships/diagramQuickStyle" Target="../diagrams/quickStyle5.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diagramLayout" Target="../diagrams/layout5.xml"/><Relationship Id="rId9" Type="http://schemas.openxmlformats.org/officeDocument/2006/relationships/image" Target="../media/image6.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2007703"/>
            <a:ext cx="8676222" cy="1802297"/>
          </a:xfrm>
        </p:spPr>
        <p:txBody>
          <a:bodyPr>
            <a:noAutofit/>
          </a:bodyPr>
          <a:lstStyle/>
          <a:p>
            <a:r>
              <a:rPr lang="en-US" sz="3200" b="1" dirty="0"/>
              <a:t>Classification Prediction Analysis</a:t>
            </a:r>
            <a:br>
              <a:rPr lang="en-US" sz="3200" b="1" dirty="0"/>
            </a:br>
            <a:r>
              <a:rPr lang="en-US" sz="3200" b="1" dirty="0"/>
              <a:t>Customers Churn</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3886200"/>
            <a:ext cx="8676222" cy="795587"/>
          </a:xfrm>
        </p:spPr>
        <p:txBody>
          <a:bodyPr>
            <a:normAutofit/>
          </a:bodyPr>
          <a:lstStyle/>
          <a:p>
            <a:r>
              <a:rPr lang="en-US" sz="2400" b="1" dirty="0"/>
              <a:t>Dana Drouskin | Hoffit Hirschsohn | Heli Alster</a:t>
            </a:r>
          </a:p>
        </p:txBody>
      </p:sp>
    </p:spTree>
    <p:extLst>
      <p:ext uri="{BB962C8B-B14F-4D97-AF65-F5344CB8AC3E}">
        <p14:creationId xmlns:p14="http://schemas.microsoft.com/office/powerpoint/2010/main" val="30658750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287170" y="233854"/>
            <a:ext cx="11519891" cy="1334814"/>
          </a:xfrm>
        </p:spPr>
        <p:txBody>
          <a:bodyPr>
            <a:normAutofit/>
          </a:bodyPr>
          <a:lstStyle/>
          <a:p>
            <a:r>
              <a:rPr lang="en-US" b="1" dirty="0"/>
              <a:t>EDA</a:t>
            </a:r>
            <a:r>
              <a:rPr lang="en-US" dirty="0"/>
              <a:t> – </a:t>
            </a:r>
            <a:br>
              <a:rPr lang="en-US" sz="4400" dirty="0"/>
            </a:br>
            <a:r>
              <a:rPr lang="en-US" sz="2800" dirty="0"/>
              <a:t>Internet Services Categorical Features Distribution</a:t>
            </a:r>
          </a:p>
        </p:txBody>
      </p:sp>
      <p:grpSp>
        <p:nvGrpSpPr>
          <p:cNvPr id="3" name="Group 2">
            <a:extLst>
              <a:ext uri="{FF2B5EF4-FFF2-40B4-BE49-F238E27FC236}">
                <a16:creationId xmlns:a16="http://schemas.microsoft.com/office/drawing/2014/main" id="{637F54B6-5540-C1BF-7FF0-1EC7C73D3F4A}"/>
              </a:ext>
            </a:extLst>
          </p:cNvPr>
          <p:cNvGrpSpPr/>
          <p:nvPr/>
        </p:nvGrpSpPr>
        <p:grpSpPr>
          <a:xfrm>
            <a:off x="287170" y="1801556"/>
            <a:ext cx="4239613" cy="4822590"/>
            <a:chOff x="172453" y="2033337"/>
            <a:chExt cx="5198958" cy="4631415"/>
          </a:xfrm>
        </p:grpSpPr>
        <p:grpSp>
          <p:nvGrpSpPr>
            <p:cNvPr id="4" name="Group 3">
              <a:extLst>
                <a:ext uri="{FF2B5EF4-FFF2-40B4-BE49-F238E27FC236}">
                  <a16:creationId xmlns:a16="http://schemas.microsoft.com/office/drawing/2014/main" id="{D9D514A7-37E4-1D7E-D54F-4A286BDDF90F}"/>
                </a:ext>
              </a:extLst>
            </p:cNvPr>
            <p:cNvGrpSpPr/>
            <p:nvPr/>
          </p:nvGrpSpPr>
          <p:grpSpPr>
            <a:xfrm>
              <a:off x="172453" y="2033337"/>
              <a:ext cx="5183302" cy="1982194"/>
              <a:chOff x="0" y="490921"/>
              <a:chExt cx="4601493" cy="1200945"/>
            </a:xfrm>
          </p:grpSpPr>
          <p:sp>
            <p:nvSpPr>
              <p:cNvPr id="14" name="Rectangle: Rounded Corners 13">
                <a:extLst>
                  <a:ext uri="{FF2B5EF4-FFF2-40B4-BE49-F238E27FC236}">
                    <a16:creationId xmlns:a16="http://schemas.microsoft.com/office/drawing/2014/main" id="{41A8AB00-E68B-B546-67D0-35DF5C484466}"/>
                  </a:ext>
                </a:extLst>
              </p:cNvPr>
              <p:cNvSpPr/>
              <p:nvPr/>
            </p:nvSpPr>
            <p:spPr>
              <a:xfrm>
                <a:off x="0" y="490921"/>
                <a:ext cx="4601493" cy="1200945"/>
              </a:xfrm>
              <a:prstGeom prst="roundRect">
                <a:avLst/>
              </a:prstGeom>
              <a:solidFill>
                <a:srgbClr val="3D3D6E"/>
              </a:solidFill>
              <a:ln w="28575"/>
              <a:scene3d>
                <a:camera prst="orthographicFront"/>
                <a:lightRig rig="threePt" dir="t"/>
              </a:scene3d>
              <a:sp3d>
                <a:bevelT/>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18BED44A-7FB1-5616-916E-16C27ECE77BB}"/>
                  </a:ext>
                </a:extLst>
              </p:cNvPr>
              <p:cNvSpPr txBox="1"/>
              <p:nvPr/>
            </p:nvSpPr>
            <p:spPr>
              <a:xfrm>
                <a:off x="77589" y="490921"/>
                <a:ext cx="4474111" cy="118265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Internet Service</a:t>
                </a:r>
                <a:r>
                  <a:rPr lang="en-US" sz="1400" b="1" kern="1200" dirty="0"/>
                  <a:t> </a:t>
                </a:r>
                <a:r>
                  <a:rPr lang="en-US" sz="1400" kern="1200" dirty="0"/>
                  <a:t>- Almost half of the customers have Fiber Optic internet, and about 20% of the customers don't have internet at all. Customers with Fiber Optic Internet Services churn more than double than customers with DSL services. Customers with no internet services at all churn percentage is very low in comparison to customers with internet service.</a:t>
                </a:r>
              </a:p>
            </p:txBody>
          </p:sp>
        </p:grpSp>
        <p:grpSp>
          <p:nvGrpSpPr>
            <p:cNvPr id="5" name="Group 4">
              <a:extLst>
                <a:ext uri="{FF2B5EF4-FFF2-40B4-BE49-F238E27FC236}">
                  <a16:creationId xmlns:a16="http://schemas.microsoft.com/office/drawing/2014/main" id="{71F98CBB-3074-931E-0AA5-70E2EC8A2321}"/>
                </a:ext>
              </a:extLst>
            </p:cNvPr>
            <p:cNvGrpSpPr/>
            <p:nvPr/>
          </p:nvGrpSpPr>
          <p:grpSpPr>
            <a:xfrm>
              <a:off x="172453" y="4159908"/>
              <a:ext cx="5183302" cy="1241246"/>
              <a:chOff x="-1" y="2067742"/>
              <a:chExt cx="4601493" cy="719155"/>
            </a:xfrm>
          </p:grpSpPr>
          <p:sp>
            <p:nvSpPr>
              <p:cNvPr id="12" name="Rectangle: Rounded Corners 11">
                <a:extLst>
                  <a:ext uri="{FF2B5EF4-FFF2-40B4-BE49-F238E27FC236}">
                    <a16:creationId xmlns:a16="http://schemas.microsoft.com/office/drawing/2014/main" id="{19D998D4-AE36-A360-237D-0BDD764E25ED}"/>
                  </a:ext>
                </a:extLst>
              </p:cNvPr>
              <p:cNvSpPr/>
              <p:nvPr/>
            </p:nvSpPr>
            <p:spPr>
              <a:xfrm>
                <a:off x="-1" y="2067742"/>
                <a:ext cx="4601493" cy="719155"/>
              </a:xfrm>
              <a:prstGeom prst="roundRect">
                <a:avLst/>
              </a:prstGeom>
              <a:solidFill>
                <a:srgbClr val="6B6685"/>
              </a:solidFill>
              <a:ln w="28575"/>
              <a:scene3d>
                <a:camera prst="orthographicFront"/>
                <a:lightRig rig="threePt" dir="t"/>
              </a:scene3d>
              <a:sp3d>
                <a:bevelT/>
              </a:sp3d>
            </p:spPr>
            <p:style>
              <a:lnRef idx="2">
                <a:schemeClr val="lt1">
                  <a:hueOff val="0"/>
                  <a:satOff val="0"/>
                  <a:lumOff val="0"/>
                  <a:alphaOff val="0"/>
                </a:schemeClr>
              </a:lnRef>
              <a:fillRef idx="1">
                <a:schemeClr val="accent4">
                  <a:hueOff val="2560540"/>
                  <a:satOff val="23219"/>
                  <a:lumOff val="9020"/>
                  <a:alphaOff val="0"/>
                </a:schemeClr>
              </a:fillRef>
              <a:effectRef idx="0">
                <a:schemeClr val="accent4">
                  <a:hueOff val="2560540"/>
                  <a:satOff val="23219"/>
                  <a:lumOff val="9020"/>
                  <a:alphaOff val="0"/>
                </a:schemeClr>
              </a:effectRef>
              <a:fontRef idx="minor">
                <a:schemeClr val="lt1"/>
              </a:fontRef>
            </p:style>
          </p:sp>
          <p:sp>
            <p:nvSpPr>
              <p:cNvPr id="13" name="Rectangle: Rounded Corners 4">
                <a:extLst>
                  <a:ext uri="{FF2B5EF4-FFF2-40B4-BE49-F238E27FC236}">
                    <a16:creationId xmlns:a16="http://schemas.microsoft.com/office/drawing/2014/main" id="{C32D09DC-67CD-DE00-290D-9910140E0F3D}"/>
                  </a:ext>
                </a:extLst>
              </p:cNvPr>
              <p:cNvSpPr txBox="1"/>
              <p:nvPr/>
            </p:nvSpPr>
            <p:spPr>
              <a:xfrm>
                <a:off x="77588" y="2081994"/>
                <a:ext cx="4474111" cy="704903"/>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Additional Services</a:t>
                </a:r>
                <a:r>
                  <a:rPr lang="en-US" sz="1400" b="1" kern="1200" dirty="0"/>
                  <a:t> </a:t>
                </a:r>
                <a:r>
                  <a:rPr lang="en-US" sz="1400" kern="1200" dirty="0"/>
                  <a:t>- Of the customers who have opted to have internet, almost half haven't opted for additional services. These customers churn much more than those who have opted for these services.</a:t>
                </a:r>
              </a:p>
            </p:txBody>
          </p:sp>
        </p:grpSp>
        <p:grpSp>
          <p:nvGrpSpPr>
            <p:cNvPr id="7" name="Group 6">
              <a:extLst>
                <a:ext uri="{FF2B5EF4-FFF2-40B4-BE49-F238E27FC236}">
                  <a16:creationId xmlns:a16="http://schemas.microsoft.com/office/drawing/2014/main" id="{6ABD6A5B-32F4-9A7B-6934-70CA605DBD50}"/>
                </a:ext>
              </a:extLst>
            </p:cNvPr>
            <p:cNvGrpSpPr/>
            <p:nvPr/>
          </p:nvGrpSpPr>
          <p:grpSpPr>
            <a:xfrm>
              <a:off x="188108" y="5545532"/>
              <a:ext cx="5183303" cy="1119220"/>
              <a:chOff x="13898" y="2917750"/>
              <a:chExt cx="4601493" cy="404451"/>
            </a:xfrm>
          </p:grpSpPr>
          <p:sp>
            <p:nvSpPr>
              <p:cNvPr id="9" name="Rectangle: Rounded Corners 8">
                <a:extLst>
                  <a:ext uri="{FF2B5EF4-FFF2-40B4-BE49-F238E27FC236}">
                    <a16:creationId xmlns:a16="http://schemas.microsoft.com/office/drawing/2014/main" id="{A67D5299-A02C-DBD6-890F-8F1BCBBE138D}"/>
                  </a:ext>
                </a:extLst>
              </p:cNvPr>
              <p:cNvSpPr/>
              <p:nvPr/>
            </p:nvSpPr>
            <p:spPr>
              <a:xfrm>
                <a:off x="13898" y="2917750"/>
                <a:ext cx="4601493" cy="404451"/>
              </a:xfrm>
              <a:prstGeom prst="roundRect">
                <a:avLst/>
              </a:prstGeom>
              <a:solidFill>
                <a:srgbClr val="534353"/>
              </a:solidFill>
              <a:ln w="28575"/>
              <a:scene3d>
                <a:camera prst="orthographicFront"/>
                <a:lightRig rig="threePt" dir="t"/>
              </a:scene3d>
              <a:sp3d>
                <a:bevelT/>
              </a:sp3d>
            </p:spPr>
            <p:style>
              <a:lnRef idx="2">
                <a:schemeClr val="lt1">
                  <a:hueOff val="0"/>
                  <a:satOff val="0"/>
                  <a:lumOff val="0"/>
                  <a:alphaOff val="0"/>
                </a:schemeClr>
              </a:lnRef>
              <a:fillRef idx="1">
                <a:schemeClr val="accent4">
                  <a:hueOff val="5121079"/>
                  <a:satOff val="46439"/>
                  <a:lumOff val="18039"/>
                  <a:alphaOff val="0"/>
                </a:schemeClr>
              </a:fillRef>
              <a:effectRef idx="0">
                <a:schemeClr val="accent4">
                  <a:hueOff val="5121079"/>
                  <a:satOff val="46439"/>
                  <a:lumOff val="18039"/>
                  <a:alphaOff val="0"/>
                </a:schemeClr>
              </a:effectRef>
              <a:fontRef idx="minor">
                <a:schemeClr val="lt1"/>
              </a:fontRef>
            </p:style>
          </p:sp>
          <p:sp>
            <p:nvSpPr>
              <p:cNvPr id="11" name="Rectangle: Rounded Corners 4">
                <a:extLst>
                  <a:ext uri="{FF2B5EF4-FFF2-40B4-BE49-F238E27FC236}">
                    <a16:creationId xmlns:a16="http://schemas.microsoft.com/office/drawing/2014/main" id="{699F02F5-FC29-6E6E-65CB-75D7E64AE5E0}"/>
                  </a:ext>
                </a:extLst>
              </p:cNvPr>
              <p:cNvSpPr txBox="1"/>
              <p:nvPr/>
            </p:nvSpPr>
            <p:spPr>
              <a:xfrm>
                <a:off x="77590" y="2917750"/>
                <a:ext cx="4474110" cy="40445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Streaming Services</a:t>
                </a:r>
                <a:r>
                  <a:rPr lang="en-US" sz="1400" b="1" kern="1200" dirty="0"/>
                  <a:t> </a:t>
                </a:r>
                <a:r>
                  <a:rPr lang="en-US" sz="1400" kern="1200" dirty="0"/>
                  <a:t>– Almost 40% of the customers have opted to have streaming services. These customers churn more than customers without streaming services.</a:t>
                </a:r>
              </a:p>
            </p:txBody>
          </p:sp>
        </p:grpSp>
      </p:grpSp>
      <p:pic>
        <p:nvPicPr>
          <p:cNvPr id="17" name="Picture 16" descr="Chart, bar chart, treemap chart&#10;&#10;Description automatically generated">
            <a:extLst>
              <a:ext uri="{FF2B5EF4-FFF2-40B4-BE49-F238E27FC236}">
                <a16:creationId xmlns:a16="http://schemas.microsoft.com/office/drawing/2014/main" id="{FD4734D1-FEE9-985A-B63F-10A863DD318A}"/>
              </a:ext>
            </a:extLst>
          </p:cNvPr>
          <p:cNvPicPr>
            <a:picLocks noChangeAspect="1"/>
          </p:cNvPicPr>
          <p:nvPr/>
        </p:nvPicPr>
        <p:blipFill>
          <a:blip r:embed="rId3"/>
          <a:stretch>
            <a:fillRect/>
          </a:stretch>
        </p:blipFill>
        <p:spPr>
          <a:xfrm>
            <a:off x="4880906" y="1732259"/>
            <a:ext cx="3359204" cy="4840014"/>
          </a:xfrm>
          <a:prstGeom prst="rect">
            <a:avLst/>
          </a:prstGeom>
        </p:spPr>
      </p:pic>
      <p:pic>
        <p:nvPicPr>
          <p:cNvPr id="19" name="Picture 18" descr="Chart, bar chart&#10;&#10;Description automatically generated">
            <a:extLst>
              <a:ext uri="{FF2B5EF4-FFF2-40B4-BE49-F238E27FC236}">
                <a16:creationId xmlns:a16="http://schemas.microsoft.com/office/drawing/2014/main" id="{7D21A23A-1697-131B-3542-43A02B080113}"/>
              </a:ext>
            </a:extLst>
          </p:cNvPr>
          <p:cNvPicPr>
            <a:picLocks noChangeAspect="1"/>
          </p:cNvPicPr>
          <p:nvPr/>
        </p:nvPicPr>
        <p:blipFill>
          <a:blip r:embed="rId4"/>
          <a:stretch>
            <a:fillRect/>
          </a:stretch>
        </p:blipFill>
        <p:spPr>
          <a:xfrm>
            <a:off x="8429946" y="1732259"/>
            <a:ext cx="3377115" cy="4840014"/>
          </a:xfrm>
          <a:prstGeom prst="rect">
            <a:avLst/>
          </a:prstGeom>
        </p:spPr>
      </p:pic>
    </p:spTree>
    <p:extLst>
      <p:ext uri="{BB962C8B-B14F-4D97-AF65-F5344CB8AC3E}">
        <p14:creationId xmlns:p14="http://schemas.microsoft.com/office/powerpoint/2010/main" val="49758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287170" y="233854"/>
            <a:ext cx="11519891" cy="1334814"/>
          </a:xfrm>
        </p:spPr>
        <p:txBody>
          <a:bodyPr>
            <a:normAutofit/>
          </a:bodyPr>
          <a:lstStyle/>
          <a:p>
            <a:r>
              <a:rPr lang="en-US" b="1" dirty="0"/>
              <a:t>EDA</a:t>
            </a:r>
            <a:r>
              <a:rPr lang="en-US" dirty="0"/>
              <a:t> – </a:t>
            </a:r>
            <a:br>
              <a:rPr lang="en-US" sz="4000" dirty="0"/>
            </a:br>
            <a:r>
              <a:rPr lang="en-US" sz="2800" dirty="0"/>
              <a:t>Account Categorical Features Distribution</a:t>
            </a:r>
          </a:p>
        </p:txBody>
      </p:sp>
      <p:grpSp>
        <p:nvGrpSpPr>
          <p:cNvPr id="32" name="Group 31">
            <a:extLst>
              <a:ext uri="{FF2B5EF4-FFF2-40B4-BE49-F238E27FC236}">
                <a16:creationId xmlns:a16="http://schemas.microsoft.com/office/drawing/2014/main" id="{70BAB29C-F9AD-4B5E-7AB7-2BEFCB63DA76}"/>
              </a:ext>
            </a:extLst>
          </p:cNvPr>
          <p:cNvGrpSpPr/>
          <p:nvPr/>
        </p:nvGrpSpPr>
        <p:grpSpPr>
          <a:xfrm>
            <a:off x="241738" y="1797269"/>
            <a:ext cx="3741684" cy="4750676"/>
            <a:chOff x="8322198" y="2217459"/>
            <a:chExt cx="3653473" cy="4440331"/>
          </a:xfrm>
        </p:grpSpPr>
        <p:grpSp>
          <p:nvGrpSpPr>
            <p:cNvPr id="33" name="Group 32">
              <a:extLst>
                <a:ext uri="{FF2B5EF4-FFF2-40B4-BE49-F238E27FC236}">
                  <a16:creationId xmlns:a16="http://schemas.microsoft.com/office/drawing/2014/main" id="{21FDE85F-5167-35F0-7CB2-37457FF34F2A}"/>
                </a:ext>
              </a:extLst>
            </p:cNvPr>
            <p:cNvGrpSpPr/>
            <p:nvPr/>
          </p:nvGrpSpPr>
          <p:grpSpPr>
            <a:xfrm>
              <a:off x="8322198" y="2217459"/>
              <a:ext cx="3653471" cy="1187304"/>
              <a:chOff x="0" y="0"/>
              <a:chExt cx="4124289" cy="987187"/>
            </a:xfrm>
            <a:solidFill>
              <a:schemeClr val="accent4">
                <a:lumMod val="75000"/>
              </a:schemeClr>
            </a:solidFill>
          </p:grpSpPr>
          <p:sp>
            <p:nvSpPr>
              <p:cNvPr id="40" name="Rectangle: Rounded Corners 39">
                <a:extLst>
                  <a:ext uri="{FF2B5EF4-FFF2-40B4-BE49-F238E27FC236}">
                    <a16:creationId xmlns:a16="http://schemas.microsoft.com/office/drawing/2014/main" id="{F2559E2C-C27E-06EF-F300-62F9B76F85BA}"/>
                  </a:ext>
                </a:extLst>
              </p:cNvPr>
              <p:cNvSpPr/>
              <p:nvPr/>
            </p:nvSpPr>
            <p:spPr>
              <a:xfrm>
                <a:off x="0" y="0"/>
                <a:ext cx="4124289" cy="987187"/>
              </a:xfrm>
              <a:prstGeom prst="roundRect">
                <a:avLst/>
              </a:prstGeom>
              <a:solidFill>
                <a:srgbClr val="593D3B"/>
              </a:solidFill>
              <a:scene3d>
                <a:camera prst="orthographicFront"/>
                <a:lightRig rig="threePt" dir="t"/>
              </a:scene3d>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1" name="Rectangle: Rounded Corners 4">
                <a:extLst>
                  <a:ext uri="{FF2B5EF4-FFF2-40B4-BE49-F238E27FC236}">
                    <a16:creationId xmlns:a16="http://schemas.microsoft.com/office/drawing/2014/main" id="{5DCA42B3-71F6-2645-4873-9F093356AF1C}"/>
                  </a:ext>
                </a:extLst>
              </p:cNvPr>
              <p:cNvSpPr txBox="1"/>
              <p:nvPr/>
            </p:nvSpPr>
            <p:spPr>
              <a:xfrm>
                <a:off x="150591" y="75560"/>
                <a:ext cx="3830246" cy="836066"/>
              </a:xfrm>
              <a:prstGeom prst="rect">
                <a:avLst/>
              </a:prstGeom>
              <a:noFill/>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Contract</a:t>
                </a:r>
                <a:r>
                  <a:rPr lang="en-US" sz="1400" dirty="0"/>
                  <a:t> - more than half of the customers are on a monthly contract. Customers with monthly contracts churn much more than customers with yearly or bi-yearly contracts.</a:t>
                </a:r>
              </a:p>
            </p:txBody>
          </p:sp>
        </p:grpSp>
        <p:grpSp>
          <p:nvGrpSpPr>
            <p:cNvPr id="34" name="Group 33">
              <a:extLst>
                <a:ext uri="{FF2B5EF4-FFF2-40B4-BE49-F238E27FC236}">
                  <a16:creationId xmlns:a16="http://schemas.microsoft.com/office/drawing/2014/main" id="{F20EF20E-3BE5-8FE5-C504-CAD7040912D4}"/>
                </a:ext>
              </a:extLst>
            </p:cNvPr>
            <p:cNvGrpSpPr/>
            <p:nvPr/>
          </p:nvGrpSpPr>
          <p:grpSpPr>
            <a:xfrm>
              <a:off x="8322198" y="3566120"/>
              <a:ext cx="3653471" cy="1510357"/>
              <a:chOff x="0" y="1306063"/>
              <a:chExt cx="4124289" cy="1510682"/>
            </a:xfrm>
            <a:solidFill>
              <a:srgbClr val="CC0000"/>
            </a:solidFill>
          </p:grpSpPr>
          <p:sp>
            <p:nvSpPr>
              <p:cNvPr id="38" name="Rectangle: Rounded Corners 37">
                <a:extLst>
                  <a:ext uri="{FF2B5EF4-FFF2-40B4-BE49-F238E27FC236}">
                    <a16:creationId xmlns:a16="http://schemas.microsoft.com/office/drawing/2014/main" id="{EF585339-8D8D-893B-7A85-DDCFEE80C892}"/>
                  </a:ext>
                </a:extLst>
              </p:cNvPr>
              <p:cNvSpPr/>
              <p:nvPr/>
            </p:nvSpPr>
            <p:spPr>
              <a:xfrm>
                <a:off x="0" y="1306063"/>
                <a:ext cx="4124289" cy="1510682"/>
              </a:xfrm>
              <a:prstGeom prst="roundRect">
                <a:avLst/>
              </a:prstGeom>
              <a:solidFill>
                <a:srgbClr val="8A7968"/>
              </a:solidFill>
              <a:scene3d>
                <a:camera prst="orthographicFront"/>
                <a:lightRig rig="threePt" dir="t"/>
              </a:scene3d>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nchor="ctr"/>
              <a:lstStyle/>
              <a:p>
                <a:endParaRPr lang="LID4096" sz="1400"/>
              </a:p>
            </p:txBody>
          </p:sp>
          <p:sp>
            <p:nvSpPr>
              <p:cNvPr id="39" name="Rectangle: Rounded Corners 4">
                <a:extLst>
                  <a:ext uri="{FF2B5EF4-FFF2-40B4-BE49-F238E27FC236}">
                    <a16:creationId xmlns:a16="http://schemas.microsoft.com/office/drawing/2014/main" id="{1FAFB213-452E-A314-E96E-84813948BB9D}"/>
                  </a:ext>
                </a:extLst>
              </p:cNvPr>
              <p:cNvSpPr txBox="1"/>
              <p:nvPr/>
            </p:nvSpPr>
            <p:spPr>
              <a:xfrm>
                <a:off x="143452" y="1398237"/>
                <a:ext cx="3837385" cy="1333429"/>
              </a:xfrm>
              <a:prstGeom prst="rect">
                <a:avLst/>
              </a:prstGeom>
              <a:noFill/>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Paperless Billing</a:t>
                </a:r>
                <a:r>
                  <a:rPr lang="en-US" sz="1400" b="1" dirty="0"/>
                  <a:t> </a:t>
                </a:r>
                <a:r>
                  <a:rPr lang="en-US" sz="1400" dirty="0"/>
                  <a:t>- more than half of the customers subscribed for paperless billing. Customers subscribed to paperless billing churn much more than those who are not subscribed.</a:t>
                </a:r>
              </a:p>
            </p:txBody>
          </p:sp>
        </p:grpSp>
        <p:grpSp>
          <p:nvGrpSpPr>
            <p:cNvPr id="35" name="Group 34">
              <a:extLst>
                <a:ext uri="{FF2B5EF4-FFF2-40B4-BE49-F238E27FC236}">
                  <a16:creationId xmlns:a16="http://schemas.microsoft.com/office/drawing/2014/main" id="{9D2BDA8C-5F54-9D04-D400-348E36BBB76A}"/>
                </a:ext>
              </a:extLst>
            </p:cNvPr>
            <p:cNvGrpSpPr/>
            <p:nvPr/>
          </p:nvGrpSpPr>
          <p:grpSpPr>
            <a:xfrm>
              <a:off x="8322199" y="5265128"/>
              <a:ext cx="3653472" cy="1392662"/>
              <a:chOff x="0" y="2607545"/>
              <a:chExt cx="4124289" cy="707453"/>
            </a:xfrm>
            <a:solidFill>
              <a:srgbClr val="F46442"/>
            </a:solidFill>
          </p:grpSpPr>
          <p:sp>
            <p:nvSpPr>
              <p:cNvPr id="36" name="Rectangle: Rounded Corners 35">
                <a:extLst>
                  <a:ext uri="{FF2B5EF4-FFF2-40B4-BE49-F238E27FC236}">
                    <a16:creationId xmlns:a16="http://schemas.microsoft.com/office/drawing/2014/main" id="{B6A3133C-7E3F-36C4-B9F1-D71891C71FD1}"/>
                  </a:ext>
                </a:extLst>
              </p:cNvPr>
              <p:cNvSpPr/>
              <p:nvPr/>
            </p:nvSpPr>
            <p:spPr>
              <a:xfrm>
                <a:off x="0" y="2607545"/>
                <a:ext cx="4124289" cy="707453"/>
              </a:xfrm>
              <a:prstGeom prst="roundRect">
                <a:avLst/>
              </a:prstGeom>
              <a:solidFill>
                <a:srgbClr val="A37C40"/>
              </a:solidFill>
              <a:scene3d>
                <a:camera prst="orthographicFront"/>
                <a:lightRig rig="threePt" dir="t"/>
              </a:scene3d>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7" name="Rectangle: Rounded Corners 4">
                <a:extLst>
                  <a:ext uri="{FF2B5EF4-FFF2-40B4-BE49-F238E27FC236}">
                    <a16:creationId xmlns:a16="http://schemas.microsoft.com/office/drawing/2014/main" id="{B24DC442-0257-2026-E57F-3252497E4DE5}"/>
                  </a:ext>
                </a:extLst>
              </p:cNvPr>
              <p:cNvSpPr txBox="1"/>
              <p:nvPr/>
            </p:nvSpPr>
            <p:spPr>
              <a:xfrm>
                <a:off x="143451" y="2653047"/>
                <a:ext cx="3831002" cy="611731"/>
              </a:xfrm>
              <a:prstGeom prst="rect">
                <a:avLst/>
              </a:prstGeom>
              <a:noFill/>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Payment Method</a:t>
                </a:r>
                <a:r>
                  <a:rPr lang="en-US" sz="1400" b="1" dirty="0"/>
                  <a:t> </a:t>
                </a:r>
                <a:r>
                  <a:rPr lang="en-US" sz="1400" dirty="0"/>
                  <a:t>- almost 30% of the customers pay via Electronic Check. Customers who opted for Electronic Check as a payment method are more likely to churn.</a:t>
                </a:r>
              </a:p>
            </p:txBody>
          </p:sp>
        </p:grpSp>
      </p:grpSp>
      <p:pic>
        <p:nvPicPr>
          <p:cNvPr id="43" name="Picture 42" descr="Chart, treemap chart&#10;&#10;Description automatically generated">
            <a:extLst>
              <a:ext uri="{FF2B5EF4-FFF2-40B4-BE49-F238E27FC236}">
                <a16:creationId xmlns:a16="http://schemas.microsoft.com/office/drawing/2014/main" id="{0C6E78CC-2832-0C1F-D430-877B97348C3B}"/>
              </a:ext>
            </a:extLst>
          </p:cNvPr>
          <p:cNvPicPr>
            <a:picLocks noChangeAspect="1"/>
          </p:cNvPicPr>
          <p:nvPr/>
        </p:nvPicPr>
        <p:blipFill>
          <a:blip r:embed="rId3"/>
          <a:stretch>
            <a:fillRect/>
          </a:stretch>
        </p:blipFill>
        <p:spPr>
          <a:xfrm>
            <a:off x="4225159" y="1797269"/>
            <a:ext cx="3741681" cy="4750675"/>
          </a:xfrm>
          <a:prstGeom prst="rect">
            <a:avLst/>
          </a:prstGeom>
        </p:spPr>
      </p:pic>
      <p:pic>
        <p:nvPicPr>
          <p:cNvPr id="45" name="Picture 44" descr="Chart, bar chart&#10;&#10;Description automatically generated">
            <a:extLst>
              <a:ext uri="{FF2B5EF4-FFF2-40B4-BE49-F238E27FC236}">
                <a16:creationId xmlns:a16="http://schemas.microsoft.com/office/drawing/2014/main" id="{FEE24783-78A1-7B31-6A0A-6B9292F123BD}"/>
              </a:ext>
            </a:extLst>
          </p:cNvPr>
          <p:cNvPicPr>
            <a:picLocks noChangeAspect="1"/>
          </p:cNvPicPr>
          <p:nvPr/>
        </p:nvPicPr>
        <p:blipFill>
          <a:blip r:embed="rId4"/>
          <a:stretch>
            <a:fillRect/>
          </a:stretch>
        </p:blipFill>
        <p:spPr>
          <a:xfrm>
            <a:off x="8141117" y="1768743"/>
            <a:ext cx="3741682" cy="4750674"/>
          </a:xfrm>
          <a:prstGeom prst="rect">
            <a:avLst/>
          </a:prstGeom>
        </p:spPr>
      </p:pic>
    </p:spTree>
    <p:extLst>
      <p:ext uri="{BB962C8B-B14F-4D97-AF65-F5344CB8AC3E}">
        <p14:creationId xmlns:p14="http://schemas.microsoft.com/office/powerpoint/2010/main" val="1733015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287171" y="233854"/>
            <a:ext cx="4559966" cy="1334814"/>
          </a:xfrm>
        </p:spPr>
        <p:txBody>
          <a:bodyPr>
            <a:normAutofit fontScale="90000"/>
          </a:bodyPr>
          <a:lstStyle/>
          <a:p>
            <a:r>
              <a:rPr lang="en-US" sz="3200" b="1" dirty="0"/>
              <a:t>EDA</a:t>
            </a:r>
            <a:r>
              <a:rPr lang="en-US" sz="3200" dirty="0"/>
              <a:t> – </a:t>
            </a:r>
            <a:br>
              <a:rPr lang="en-US" sz="4000" dirty="0"/>
            </a:br>
            <a:r>
              <a:rPr lang="en-US" sz="2800" dirty="0"/>
              <a:t>Continuous Numerical</a:t>
            </a:r>
            <a:br>
              <a:rPr lang="en-US" sz="2800" dirty="0"/>
            </a:br>
            <a:r>
              <a:rPr lang="en-US" sz="2800" dirty="0"/>
              <a:t>Features Distribution</a:t>
            </a:r>
          </a:p>
        </p:txBody>
      </p:sp>
      <p:grpSp>
        <p:nvGrpSpPr>
          <p:cNvPr id="13" name="Group 12">
            <a:extLst>
              <a:ext uri="{FF2B5EF4-FFF2-40B4-BE49-F238E27FC236}">
                <a16:creationId xmlns:a16="http://schemas.microsoft.com/office/drawing/2014/main" id="{BEE114C5-C20E-DF2E-17FB-EC18D9EE01BC}"/>
              </a:ext>
            </a:extLst>
          </p:cNvPr>
          <p:cNvGrpSpPr/>
          <p:nvPr/>
        </p:nvGrpSpPr>
        <p:grpSpPr>
          <a:xfrm>
            <a:off x="287170" y="1807779"/>
            <a:ext cx="4559965" cy="4816367"/>
            <a:chOff x="8322198" y="2217459"/>
            <a:chExt cx="3653473" cy="4440331"/>
          </a:xfrm>
        </p:grpSpPr>
        <p:grpSp>
          <p:nvGrpSpPr>
            <p:cNvPr id="14" name="Group 13">
              <a:extLst>
                <a:ext uri="{FF2B5EF4-FFF2-40B4-BE49-F238E27FC236}">
                  <a16:creationId xmlns:a16="http://schemas.microsoft.com/office/drawing/2014/main" id="{16F3BF00-E27F-2544-3ED1-E846F5D413E5}"/>
                </a:ext>
              </a:extLst>
            </p:cNvPr>
            <p:cNvGrpSpPr/>
            <p:nvPr/>
          </p:nvGrpSpPr>
          <p:grpSpPr>
            <a:xfrm>
              <a:off x="8322198" y="2217459"/>
              <a:ext cx="3653471" cy="1480742"/>
              <a:chOff x="0" y="0"/>
              <a:chExt cx="4124289" cy="1231166"/>
            </a:xfrm>
            <a:solidFill>
              <a:schemeClr val="accent4">
                <a:lumMod val="75000"/>
              </a:schemeClr>
            </a:solidFill>
          </p:grpSpPr>
          <p:sp>
            <p:nvSpPr>
              <p:cNvPr id="21" name="Rectangle: Rounded Corners 20">
                <a:extLst>
                  <a:ext uri="{FF2B5EF4-FFF2-40B4-BE49-F238E27FC236}">
                    <a16:creationId xmlns:a16="http://schemas.microsoft.com/office/drawing/2014/main" id="{16AEC5C4-E092-D3A8-594A-34B7E07DDB57}"/>
                  </a:ext>
                </a:extLst>
              </p:cNvPr>
              <p:cNvSpPr/>
              <p:nvPr/>
            </p:nvSpPr>
            <p:spPr>
              <a:xfrm>
                <a:off x="0" y="0"/>
                <a:ext cx="4124289" cy="1231166"/>
              </a:xfrm>
              <a:prstGeom prst="roundRect">
                <a:avLst/>
              </a:prstGeom>
              <a:solidFill>
                <a:srgbClr val="0F3864"/>
              </a:solidFill>
              <a:ln w="19050"/>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C9B473BC-0B11-D1F7-FADF-47AF20B23265}"/>
                  </a:ext>
                </a:extLst>
              </p:cNvPr>
              <p:cNvSpPr txBox="1"/>
              <p:nvPr/>
            </p:nvSpPr>
            <p:spPr>
              <a:xfrm>
                <a:off x="134211" y="86992"/>
                <a:ext cx="3851125" cy="102302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Tenure</a:t>
                </a:r>
                <a:r>
                  <a:rPr lang="en-US" sz="1400" b="1" dirty="0"/>
                  <a:t> - </a:t>
                </a:r>
                <a:r>
                  <a:rPr lang="en-US" sz="1400" dirty="0"/>
                  <a:t>there are a lot of customers with less than 10 months of tenure, and another significant loyal customers segment with 60-70 months tenure. </a:t>
                </a:r>
              </a:p>
              <a:p>
                <a:r>
                  <a:rPr lang="en-US" sz="1400" dirty="0"/>
                  <a:t>New customers are more likely to churn.</a:t>
                </a:r>
              </a:p>
              <a:p>
                <a:r>
                  <a:rPr lang="en-US" sz="1400" dirty="0"/>
                  <a:t>Churners avg tenure is at 18 months vs non-churners at 38 months.</a:t>
                </a:r>
              </a:p>
            </p:txBody>
          </p:sp>
        </p:grpSp>
        <p:grpSp>
          <p:nvGrpSpPr>
            <p:cNvPr id="15" name="Group 14">
              <a:extLst>
                <a:ext uri="{FF2B5EF4-FFF2-40B4-BE49-F238E27FC236}">
                  <a16:creationId xmlns:a16="http://schemas.microsoft.com/office/drawing/2014/main" id="{518F00A7-1A3D-DDC1-37AA-FA8EB57C92C7}"/>
                </a:ext>
              </a:extLst>
            </p:cNvPr>
            <p:cNvGrpSpPr/>
            <p:nvPr/>
          </p:nvGrpSpPr>
          <p:grpSpPr>
            <a:xfrm>
              <a:off x="8322198" y="3824774"/>
              <a:ext cx="3653471" cy="1215078"/>
              <a:chOff x="0" y="1564775"/>
              <a:chExt cx="4124289" cy="1215341"/>
            </a:xfrm>
            <a:solidFill>
              <a:srgbClr val="CC0000"/>
            </a:solidFill>
          </p:grpSpPr>
          <p:sp>
            <p:nvSpPr>
              <p:cNvPr id="19" name="Rectangle: Rounded Corners 18">
                <a:extLst>
                  <a:ext uri="{FF2B5EF4-FFF2-40B4-BE49-F238E27FC236}">
                    <a16:creationId xmlns:a16="http://schemas.microsoft.com/office/drawing/2014/main" id="{CFA03369-558A-FB48-9EAC-54844076EC2E}"/>
                  </a:ext>
                </a:extLst>
              </p:cNvPr>
              <p:cNvSpPr/>
              <p:nvPr/>
            </p:nvSpPr>
            <p:spPr>
              <a:xfrm>
                <a:off x="0" y="1564775"/>
                <a:ext cx="4124289" cy="1215341"/>
              </a:xfrm>
              <a:prstGeom prst="roundRect">
                <a:avLst/>
              </a:prstGeom>
              <a:solidFill>
                <a:srgbClr val="53184B"/>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nchor="ctr"/>
              <a:lstStyle/>
              <a:p>
                <a:endParaRPr lang="LID4096" sz="1400" dirty="0"/>
              </a:p>
            </p:txBody>
          </p:sp>
          <p:sp>
            <p:nvSpPr>
              <p:cNvPr id="20" name="Rectangle: Rounded Corners 4">
                <a:extLst>
                  <a:ext uri="{FF2B5EF4-FFF2-40B4-BE49-F238E27FC236}">
                    <a16:creationId xmlns:a16="http://schemas.microsoft.com/office/drawing/2014/main" id="{31DE946C-3AFD-E2DF-AD8B-AF8145541504}"/>
                  </a:ext>
                </a:extLst>
              </p:cNvPr>
              <p:cNvSpPr txBox="1"/>
              <p:nvPr/>
            </p:nvSpPr>
            <p:spPr>
              <a:xfrm>
                <a:off x="123324" y="1899735"/>
                <a:ext cx="3862008" cy="64667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Monthly Charges </a:t>
                </a:r>
                <a:r>
                  <a:rPr lang="en-US" sz="1400" b="1" dirty="0"/>
                  <a:t>– </a:t>
                </a:r>
                <a:r>
                  <a:rPr lang="en-US" sz="1400" dirty="0"/>
                  <a:t>there are many customers paying lower rates (&lt;$25). Churn tends to be higher with higher monthly charges. On avg, churners pay $61 per month vs non-churners who pay $74 monthly.</a:t>
                </a:r>
              </a:p>
              <a:p>
                <a:endParaRPr lang="en-US" sz="1400" dirty="0"/>
              </a:p>
            </p:txBody>
          </p:sp>
        </p:grpSp>
        <p:grpSp>
          <p:nvGrpSpPr>
            <p:cNvPr id="16" name="Group 15">
              <a:extLst>
                <a:ext uri="{FF2B5EF4-FFF2-40B4-BE49-F238E27FC236}">
                  <a16:creationId xmlns:a16="http://schemas.microsoft.com/office/drawing/2014/main" id="{A41C3160-E7C4-2A33-CE0B-27BE8F84475A}"/>
                </a:ext>
              </a:extLst>
            </p:cNvPr>
            <p:cNvGrpSpPr/>
            <p:nvPr/>
          </p:nvGrpSpPr>
          <p:grpSpPr>
            <a:xfrm>
              <a:off x="8322199" y="5166422"/>
              <a:ext cx="3653472" cy="1491368"/>
              <a:chOff x="0" y="2557403"/>
              <a:chExt cx="4124289" cy="757594"/>
            </a:xfrm>
            <a:solidFill>
              <a:srgbClr val="F46442"/>
            </a:solidFill>
          </p:grpSpPr>
          <p:sp>
            <p:nvSpPr>
              <p:cNvPr id="17" name="Rectangle: Rounded Corners 16">
                <a:extLst>
                  <a:ext uri="{FF2B5EF4-FFF2-40B4-BE49-F238E27FC236}">
                    <a16:creationId xmlns:a16="http://schemas.microsoft.com/office/drawing/2014/main" id="{E5DBBA74-3A86-A2A4-61B5-96A68EBD044E}"/>
                  </a:ext>
                </a:extLst>
              </p:cNvPr>
              <p:cNvSpPr/>
              <p:nvPr/>
            </p:nvSpPr>
            <p:spPr>
              <a:xfrm>
                <a:off x="0" y="2557403"/>
                <a:ext cx="4124289" cy="757594"/>
              </a:xfrm>
              <a:prstGeom prst="roundRect">
                <a:avLst/>
              </a:prstGeom>
              <a:solidFill>
                <a:srgbClr val="46621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lstStyle/>
              <a:p>
                <a:endParaRPr lang="LID4096" dirty="0"/>
              </a:p>
            </p:txBody>
          </p:sp>
          <p:sp>
            <p:nvSpPr>
              <p:cNvPr id="18" name="Rectangle: Rounded Corners 4">
                <a:extLst>
                  <a:ext uri="{FF2B5EF4-FFF2-40B4-BE49-F238E27FC236}">
                    <a16:creationId xmlns:a16="http://schemas.microsoft.com/office/drawing/2014/main" id="{8C354CEF-A294-24FA-0E7B-B94014AF01CE}"/>
                  </a:ext>
                </a:extLst>
              </p:cNvPr>
              <p:cNvSpPr txBox="1"/>
              <p:nvPr/>
            </p:nvSpPr>
            <p:spPr>
              <a:xfrm>
                <a:off x="128766" y="2680473"/>
                <a:ext cx="3851123" cy="57022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1400" b="1" u="sng" dirty="0"/>
                  <a:t>Total Charges </a:t>
                </a:r>
                <a:r>
                  <a:rPr lang="en-US" sz="1400" b="1" dirty="0"/>
                  <a:t>- c</a:t>
                </a:r>
                <a:r>
                  <a:rPr lang="en-US" sz="1400" dirty="0"/>
                  <a:t>ustomers with higher total charges are less likely to churn. </a:t>
                </a:r>
              </a:p>
              <a:p>
                <a:r>
                  <a:rPr lang="en-US" sz="1400" b="1" dirty="0"/>
                  <a:t>&gt;&gt; possible explanation: higher monthly charge leads to high churn at lower tenure, which is presented with higher churn at lower total charges.</a:t>
                </a:r>
                <a:endParaRPr lang="en-US" sz="1400" dirty="0"/>
              </a:p>
              <a:p>
                <a:endParaRPr lang="en-US" sz="1600" dirty="0"/>
              </a:p>
            </p:txBody>
          </p:sp>
        </p:grpSp>
      </p:grpSp>
      <p:pic>
        <p:nvPicPr>
          <p:cNvPr id="24" name="Picture 23" descr="Chart, histogram&#10;&#10;Description automatically generated">
            <a:extLst>
              <a:ext uri="{FF2B5EF4-FFF2-40B4-BE49-F238E27FC236}">
                <a16:creationId xmlns:a16="http://schemas.microsoft.com/office/drawing/2014/main" id="{1CC34F1C-C6FB-DA39-7EAB-14ED77707675}"/>
              </a:ext>
            </a:extLst>
          </p:cNvPr>
          <p:cNvPicPr>
            <a:picLocks noChangeAspect="1"/>
          </p:cNvPicPr>
          <p:nvPr/>
        </p:nvPicPr>
        <p:blipFill>
          <a:blip r:embed="rId3"/>
          <a:stretch>
            <a:fillRect/>
          </a:stretch>
        </p:blipFill>
        <p:spPr>
          <a:xfrm>
            <a:off x="5097515" y="233854"/>
            <a:ext cx="6807314" cy="2053713"/>
          </a:xfrm>
          <a:prstGeom prst="rect">
            <a:avLst/>
          </a:prstGeom>
        </p:spPr>
      </p:pic>
      <p:pic>
        <p:nvPicPr>
          <p:cNvPr id="25" name="Picture 24">
            <a:extLst>
              <a:ext uri="{FF2B5EF4-FFF2-40B4-BE49-F238E27FC236}">
                <a16:creationId xmlns:a16="http://schemas.microsoft.com/office/drawing/2014/main" id="{9D8DAB26-E0AB-C742-8835-D53A23FA22DF}"/>
              </a:ext>
            </a:extLst>
          </p:cNvPr>
          <p:cNvPicPr>
            <a:picLocks noChangeAspect="1"/>
          </p:cNvPicPr>
          <p:nvPr/>
        </p:nvPicPr>
        <p:blipFill>
          <a:blip r:embed="rId4"/>
          <a:stretch>
            <a:fillRect/>
          </a:stretch>
        </p:blipFill>
        <p:spPr>
          <a:xfrm>
            <a:off x="5097516" y="2409021"/>
            <a:ext cx="6807314" cy="2039957"/>
          </a:xfrm>
          <a:prstGeom prst="rect">
            <a:avLst/>
          </a:prstGeom>
        </p:spPr>
      </p:pic>
      <p:pic>
        <p:nvPicPr>
          <p:cNvPr id="26" name="Picture 25">
            <a:extLst>
              <a:ext uri="{FF2B5EF4-FFF2-40B4-BE49-F238E27FC236}">
                <a16:creationId xmlns:a16="http://schemas.microsoft.com/office/drawing/2014/main" id="{A16E8F95-1E8E-F4FE-84D5-C3B8C05E8CA5}"/>
              </a:ext>
            </a:extLst>
          </p:cNvPr>
          <p:cNvPicPr>
            <a:picLocks noChangeAspect="1"/>
          </p:cNvPicPr>
          <p:nvPr/>
        </p:nvPicPr>
        <p:blipFill>
          <a:blip r:embed="rId5"/>
          <a:srcRect/>
          <a:stretch/>
        </p:blipFill>
        <p:spPr>
          <a:xfrm>
            <a:off x="5097516" y="4571912"/>
            <a:ext cx="6807313" cy="2052234"/>
          </a:xfrm>
          <a:prstGeom prst="rect">
            <a:avLst/>
          </a:prstGeom>
        </p:spPr>
      </p:pic>
    </p:spTree>
    <p:extLst>
      <p:ext uri="{BB962C8B-B14F-4D97-AF65-F5344CB8AC3E}">
        <p14:creationId xmlns:p14="http://schemas.microsoft.com/office/powerpoint/2010/main" val="25709165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681584" y="241838"/>
            <a:ext cx="9905998" cy="1468582"/>
          </a:xfrm>
        </p:spPr>
        <p:txBody>
          <a:bodyPr>
            <a:normAutofit/>
          </a:bodyPr>
          <a:lstStyle/>
          <a:p>
            <a:r>
              <a:rPr lang="en-US" dirty="0"/>
              <a:t>Feature Engineering</a:t>
            </a:r>
          </a:p>
        </p:txBody>
      </p:sp>
      <p:grpSp>
        <p:nvGrpSpPr>
          <p:cNvPr id="12" name="Group 11">
            <a:extLst>
              <a:ext uri="{FF2B5EF4-FFF2-40B4-BE49-F238E27FC236}">
                <a16:creationId xmlns:a16="http://schemas.microsoft.com/office/drawing/2014/main" id="{C27B358D-8868-6753-5267-754663594705}"/>
              </a:ext>
            </a:extLst>
          </p:cNvPr>
          <p:cNvGrpSpPr/>
          <p:nvPr/>
        </p:nvGrpSpPr>
        <p:grpSpPr>
          <a:xfrm>
            <a:off x="684761" y="1345213"/>
            <a:ext cx="10825655" cy="4694914"/>
            <a:chOff x="684761" y="1418426"/>
            <a:chExt cx="10825655" cy="4694914"/>
          </a:xfrm>
        </p:grpSpPr>
        <p:grpSp>
          <p:nvGrpSpPr>
            <p:cNvPr id="8" name="Group 7">
              <a:extLst>
                <a:ext uri="{FF2B5EF4-FFF2-40B4-BE49-F238E27FC236}">
                  <a16:creationId xmlns:a16="http://schemas.microsoft.com/office/drawing/2014/main" id="{41F33279-77C8-B16F-3580-CE311DEDED9D}"/>
                </a:ext>
              </a:extLst>
            </p:cNvPr>
            <p:cNvGrpSpPr/>
            <p:nvPr/>
          </p:nvGrpSpPr>
          <p:grpSpPr>
            <a:xfrm>
              <a:off x="684761" y="1418426"/>
              <a:ext cx="10825655" cy="4694914"/>
              <a:chOff x="728084" y="1749321"/>
              <a:chExt cx="10825655" cy="4694914"/>
            </a:xfrm>
          </p:grpSpPr>
          <p:sp>
            <p:nvSpPr>
              <p:cNvPr id="16" name="Rectangle: Rounded Corners 15">
                <a:extLst>
                  <a:ext uri="{FF2B5EF4-FFF2-40B4-BE49-F238E27FC236}">
                    <a16:creationId xmlns:a16="http://schemas.microsoft.com/office/drawing/2014/main" id="{8CE6BE53-F5F9-BADD-8253-49C587FB58A3}"/>
                  </a:ext>
                </a:extLst>
              </p:cNvPr>
              <p:cNvSpPr/>
              <p:nvPr/>
            </p:nvSpPr>
            <p:spPr>
              <a:xfrm>
                <a:off x="728084" y="1749321"/>
                <a:ext cx="10825655" cy="4694914"/>
              </a:xfrm>
              <a:prstGeom prst="roundRect">
                <a:avLst>
                  <a:gd name="adj" fmla="val 4868"/>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 name="Group 2">
                <a:extLst>
                  <a:ext uri="{FF2B5EF4-FFF2-40B4-BE49-F238E27FC236}">
                    <a16:creationId xmlns:a16="http://schemas.microsoft.com/office/drawing/2014/main" id="{1F95E3AA-D3BD-ED40-8743-3B094FFF8069}"/>
                  </a:ext>
                </a:extLst>
              </p:cNvPr>
              <p:cNvGrpSpPr/>
              <p:nvPr/>
            </p:nvGrpSpPr>
            <p:grpSpPr>
              <a:xfrm>
                <a:off x="871323" y="1917792"/>
                <a:ext cx="10464115" cy="4313144"/>
                <a:chOff x="143097" y="2356844"/>
                <a:chExt cx="11457966" cy="4313144"/>
              </a:xfrm>
            </p:grpSpPr>
            <p:pic>
              <p:nvPicPr>
                <p:cNvPr id="4" name="Graphic 3" descr="Circular flowchart with solid fill">
                  <a:extLst>
                    <a:ext uri="{FF2B5EF4-FFF2-40B4-BE49-F238E27FC236}">
                      <a16:creationId xmlns:a16="http://schemas.microsoft.com/office/drawing/2014/main" id="{C84B1CB9-AC54-7D8D-4385-54990C0FF2F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3097" y="2497816"/>
                  <a:ext cx="648474" cy="576000"/>
                </a:xfrm>
                <a:prstGeom prst="rect">
                  <a:avLst/>
                </a:prstGeom>
              </p:spPr>
            </p:pic>
            <p:pic>
              <p:nvPicPr>
                <p:cNvPr id="5" name="Graphic 4" descr="Circular flowchart with solid fill">
                  <a:extLst>
                    <a:ext uri="{FF2B5EF4-FFF2-40B4-BE49-F238E27FC236}">
                      <a16:creationId xmlns:a16="http://schemas.microsoft.com/office/drawing/2014/main" id="{348A035C-1D32-EE55-987B-16276C9958F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43097" y="3402615"/>
                  <a:ext cx="648474" cy="576000"/>
                </a:xfrm>
                <a:prstGeom prst="rect">
                  <a:avLst/>
                </a:prstGeom>
              </p:spPr>
            </p:pic>
            <p:pic>
              <p:nvPicPr>
                <p:cNvPr id="10" name="Graphic 9" descr="Circular flowchart with solid fill">
                  <a:extLst>
                    <a:ext uri="{FF2B5EF4-FFF2-40B4-BE49-F238E27FC236}">
                      <a16:creationId xmlns:a16="http://schemas.microsoft.com/office/drawing/2014/main" id="{72976DDB-78B7-BB46-80F7-3D35A528D68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3097" y="4325851"/>
                  <a:ext cx="648474" cy="576000"/>
                </a:xfrm>
                <a:prstGeom prst="rect">
                  <a:avLst/>
                </a:prstGeom>
              </p:spPr>
            </p:pic>
            <p:grpSp>
              <p:nvGrpSpPr>
                <p:cNvPr id="14" name="Group 13">
                  <a:extLst>
                    <a:ext uri="{FF2B5EF4-FFF2-40B4-BE49-F238E27FC236}">
                      <a16:creationId xmlns:a16="http://schemas.microsoft.com/office/drawing/2014/main" id="{27C58884-B93B-36D4-47BE-9F9DD15BDA82}"/>
                    </a:ext>
                  </a:extLst>
                </p:cNvPr>
                <p:cNvGrpSpPr/>
                <p:nvPr/>
              </p:nvGrpSpPr>
              <p:grpSpPr>
                <a:xfrm>
                  <a:off x="755543" y="2356844"/>
                  <a:ext cx="10845520" cy="4313144"/>
                  <a:chOff x="755543" y="2356844"/>
                  <a:chExt cx="10845520" cy="4313144"/>
                </a:xfrm>
              </p:grpSpPr>
              <p:graphicFrame>
                <p:nvGraphicFramePr>
                  <p:cNvPr id="18" name="Diagram 17">
                    <a:extLst>
                      <a:ext uri="{FF2B5EF4-FFF2-40B4-BE49-F238E27FC236}">
                        <a16:creationId xmlns:a16="http://schemas.microsoft.com/office/drawing/2014/main" id="{9FF5FB2B-EA0F-F5E4-F366-CF5034F6200B}"/>
                      </a:ext>
                    </a:extLst>
                  </p:cNvPr>
                  <p:cNvGraphicFramePr/>
                  <p:nvPr>
                    <p:extLst>
                      <p:ext uri="{D42A27DB-BD31-4B8C-83A1-F6EECF244321}">
                        <p14:modId xmlns:p14="http://schemas.microsoft.com/office/powerpoint/2010/main" val="3095144459"/>
                      </p:ext>
                    </p:extLst>
                  </p:nvPr>
                </p:nvGraphicFramePr>
                <p:xfrm>
                  <a:off x="770422" y="2356844"/>
                  <a:ext cx="10830641" cy="35988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9" name="Group 18">
                    <a:extLst>
                      <a:ext uri="{FF2B5EF4-FFF2-40B4-BE49-F238E27FC236}">
                        <a16:creationId xmlns:a16="http://schemas.microsoft.com/office/drawing/2014/main" id="{9F2BFB3A-4F9F-C9B7-7068-C2BE226C29D4}"/>
                      </a:ext>
                    </a:extLst>
                  </p:cNvPr>
                  <p:cNvGrpSpPr/>
                  <p:nvPr/>
                </p:nvGrpSpPr>
                <p:grpSpPr>
                  <a:xfrm>
                    <a:off x="755543" y="6033508"/>
                    <a:ext cx="10799572" cy="636480"/>
                    <a:chOff x="0" y="2949991"/>
                    <a:chExt cx="10799572" cy="636480"/>
                  </a:xfrm>
                  <a:solidFill>
                    <a:srgbClr val="FF5050"/>
                  </a:solidFill>
                </p:grpSpPr>
                <p:sp>
                  <p:nvSpPr>
                    <p:cNvPr id="20" name="Rectangle: Rounded Corners 19">
                      <a:extLst>
                        <a:ext uri="{FF2B5EF4-FFF2-40B4-BE49-F238E27FC236}">
                          <a16:creationId xmlns:a16="http://schemas.microsoft.com/office/drawing/2014/main" id="{FE0AA9ED-40F3-0E89-0798-B2782B5D3586}"/>
                        </a:ext>
                      </a:extLst>
                    </p:cNvPr>
                    <p:cNvSpPr/>
                    <p:nvPr/>
                  </p:nvSpPr>
                  <p:spPr>
                    <a:xfrm>
                      <a:off x="0" y="2949991"/>
                      <a:ext cx="10768501" cy="636480"/>
                    </a:xfrm>
                    <a:prstGeom prst="roundRect">
                      <a:avLst/>
                    </a:prstGeom>
                    <a:grpFill/>
                    <a:ln w="12700">
                      <a:solidFill>
                        <a:schemeClr val="accent2">
                          <a:lumMod val="60000"/>
                          <a:lumOff val="40000"/>
                        </a:schemeClr>
                      </a:solidFill>
                    </a:ln>
                    <a:scene3d>
                      <a:camera prst="orthographicFront">
                        <a:rot lat="0" lon="0" rev="0"/>
                      </a:camera>
                      <a:lightRig rig="threePt" dir="tl"/>
                    </a:scene3d>
                    <a:sp3d>
                      <a:bevelT w="25400" h="25400"/>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D4DD7527-4827-F9B6-CEFC-DEA660BDC4F3}"/>
                        </a:ext>
                      </a:extLst>
                    </p:cNvPr>
                    <p:cNvSpPr txBox="1"/>
                    <p:nvPr/>
                  </p:nvSpPr>
                  <p:spPr>
                    <a:xfrm>
                      <a:off x="31071" y="2949991"/>
                      <a:ext cx="10768501" cy="605410"/>
                    </a:xfrm>
                    <a:prstGeom prst="rect">
                      <a:avLst/>
                    </a:prstGeom>
                    <a:noFill/>
                    <a:ln w="12700">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r>
                        <a:rPr lang="en-US" sz="1600" dirty="0"/>
                        <a:t>Created a new feature - whether a customer opted for a </a:t>
                      </a:r>
                      <a:r>
                        <a:rPr lang="en-US" sz="1600" b="1" dirty="0"/>
                        <a:t>bundle package (phone+internet), phone only or internet only</a:t>
                      </a:r>
                      <a:endParaRPr lang="LID4096" sz="1600" b="1" dirty="0"/>
                    </a:p>
                  </p:txBody>
                </p:sp>
              </p:grpSp>
            </p:grpSp>
            <p:pic>
              <p:nvPicPr>
                <p:cNvPr id="17" name="Graphic 16" descr="Circular flowchart with solid fill">
                  <a:extLst>
                    <a:ext uri="{FF2B5EF4-FFF2-40B4-BE49-F238E27FC236}">
                      <a16:creationId xmlns:a16="http://schemas.microsoft.com/office/drawing/2014/main" id="{78A4025E-3D90-A82B-56AA-3FC03C3052E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43097" y="6070288"/>
                  <a:ext cx="650416" cy="576000"/>
                </a:xfrm>
                <a:prstGeom prst="rect">
                  <a:avLst/>
                </a:prstGeom>
              </p:spPr>
            </p:pic>
          </p:grpSp>
        </p:grpSp>
        <p:pic>
          <p:nvPicPr>
            <p:cNvPr id="24" name="Graphic 23" descr="Circular flowchart with solid fill">
              <a:extLst>
                <a:ext uri="{FF2B5EF4-FFF2-40B4-BE49-F238E27FC236}">
                  <a16:creationId xmlns:a16="http://schemas.microsoft.com/office/drawing/2014/main" id="{D128AC2E-E319-5AA3-1074-BE5E2DA171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28000" y="4494603"/>
              <a:ext cx="594000" cy="576000"/>
            </a:xfrm>
            <a:prstGeom prst="rect">
              <a:avLst/>
            </a:prstGeom>
          </p:spPr>
        </p:pic>
      </p:grpSp>
      <p:grpSp>
        <p:nvGrpSpPr>
          <p:cNvPr id="11" name="Group 10">
            <a:extLst>
              <a:ext uri="{FF2B5EF4-FFF2-40B4-BE49-F238E27FC236}">
                <a16:creationId xmlns:a16="http://schemas.microsoft.com/office/drawing/2014/main" id="{5011E6FF-F62E-8893-51BF-BC03F8150C18}"/>
              </a:ext>
            </a:extLst>
          </p:cNvPr>
          <p:cNvGrpSpPr/>
          <p:nvPr/>
        </p:nvGrpSpPr>
        <p:grpSpPr>
          <a:xfrm>
            <a:off x="1382773" y="6111503"/>
            <a:ext cx="3459736" cy="647019"/>
            <a:chOff x="2030818" y="6178970"/>
            <a:chExt cx="3459736" cy="647019"/>
          </a:xfrm>
        </p:grpSpPr>
        <p:sp>
          <p:nvSpPr>
            <p:cNvPr id="9" name="TextBox 8">
              <a:extLst>
                <a:ext uri="{FF2B5EF4-FFF2-40B4-BE49-F238E27FC236}">
                  <a16:creationId xmlns:a16="http://schemas.microsoft.com/office/drawing/2014/main" id="{6D79B7B5-34AF-AD66-6A8C-DA149289FA1A}"/>
                </a:ext>
              </a:extLst>
            </p:cNvPr>
            <p:cNvSpPr txBox="1"/>
            <p:nvPr/>
          </p:nvSpPr>
          <p:spPr>
            <a:xfrm>
              <a:off x="2030818" y="6317814"/>
              <a:ext cx="3306726" cy="369332"/>
            </a:xfrm>
            <a:prstGeom prst="rect">
              <a:avLst/>
            </a:prstGeom>
            <a:noFill/>
          </p:spPr>
          <p:txBody>
            <a:bodyPr wrap="square" rtlCol="0">
              <a:spAutoFit/>
            </a:bodyPr>
            <a:lstStyle/>
            <a:p>
              <a:r>
                <a:rPr lang="en-US" dirty="0"/>
                <a:t>Click to view the code</a:t>
              </a:r>
              <a:endParaRPr lang="LID4096" dirty="0"/>
            </a:p>
          </p:txBody>
        </p:sp>
        <p:pic>
          <p:nvPicPr>
            <p:cNvPr id="7" name="Graphic 6" descr="Arrow: Slight curve with solid fill">
              <a:hlinkClick r:id="rId18" action="ppaction://hlinksldjump"/>
              <a:extLst>
                <a:ext uri="{FF2B5EF4-FFF2-40B4-BE49-F238E27FC236}">
                  <a16:creationId xmlns:a16="http://schemas.microsoft.com/office/drawing/2014/main" id="{9C6EF6AB-8CB4-955B-3640-2233EAE089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43535" y="6178970"/>
              <a:ext cx="647019" cy="647019"/>
            </a:xfrm>
            <a:prstGeom prst="rect">
              <a:avLst/>
            </a:prstGeom>
          </p:spPr>
        </p:pic>
      </p:grpSp>
    </p:spTree>
    <p:extLst>
      <p:ext uri="{BB962C8B-B14F-4D97-AF65-F5344CB8AC3E}">
        <p14:creationId xmlns:p14="http://schemas.microsoft.com/office/powerpoint/2010/main" val="224017433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6783-600C-B2F6-F773-6565CDE3067F}"/>
              </a:ext>
            </a:extLst>
          </p:cNvPr>
          <p:cNvSpPr>
            <a:spLocks noGrp="1"/>
          </p:cNvSpPr>
          <p:nvPr>
            <p:ph type="title"/>
          </p:nvPr>
        </p:nvSpPr>
        <p:spPr>
          <a:xfrm>
            <a:off x="1766611" y="163033"/>
            <a:ext cx="8658778" cy="698204"/>
          </a:xfrm>
        </p:spPr>
        <p:txBody>
          <a:bodyPr/>
          <a:lstStyle/>
          <a:p>
            <a:r>
              <a:rPr lang="en-US" dirty="0"/>
              <a:t>Feature engineering for new features:</a:t>
            </a:r>
            <a:endParaRPr lang="LID4096" dirty="0"/>
          </a:p>
        </p:txBody>
      </p:sp>
      <p:pic>
        <p:nvPicPr>
          <p:cNvPr id="4" name="Picture 3">
            <a:extLst>
              <a:ext uri="{FF2B5EF4-FFF2-40B4-BE49-F238E27FC236}">
                <a16:creationId xmlns:a16="http://schemas.microsoft.com/office/drawing/2014/main" id="{BBBEB32E-CEB2-FE51-4D08-7ABFFB771A72}"/>
              </a:ext>
            </a:extLst>
          </p:cNvPr>
          <p:cNvPicPr>
            <a:picLocks noChangeAspect="1"/>
          </p:cNvPicPr>
          <p:nvPr/>
        </p:nvPicPr>
        <p:blipFill>
          <a:blip r:embed="rId2"/>
          <a:stretch>
            <a:fillRect/>
          </a:stretch>
        </p:blipFill>
        <p:spPr>
          <a:xfrm>
            <a:off x="1766611" y="987275"/>
            <a:ext cx="8658778" cy="2137145"/>
          </a:xfrm>
          <a:prstGeom prst="rect">
            <a:avLst/>
          </a:prstGeom>
          <a:ln w="19050">
            <a:solidFill>
              <a:schemeClr val="accent2">
                <a:lumMod val="60000"/>
                <a:lumOff val="40000"/>
              </a:schemeClr>
            </a:solidFill>
          </a:ln>
          <a:scene3d>
            <a:camera prst="orthographicFront"/>
            <a:lightRig rig="threePt" dir="t"/>
          </a:scene3d>
          <a:sp3d>
            <a:bevelT/>
          </a:sp3d>
        </p:spPr>
      </p:pic>
      <p:pic>
        <p:nvPicPr>
          <p:cNvPr id="6" name="Picture 5">
            <a:extLst>
              <a:ext uri="{FF2B5EF4-FFF2-40B4-BE49-F238E27FC236}">
                <a16:creationId xmlns:a16="http://schemas.microsoft.com/office/drawing/2014/main" id="{9854816E-C07F-C521-EEC4-75BDE4D5114D}"/>
              </a:ext>
            </a:extLst>
          </p:cNvPr>
          <p:cNvPicPr>
            <a:picLocks noChangeAspect="1"/>
          </p:cNvPicPr>
          <p:nvPr/>
        </p:nvPicPr>
        <p:blipFill>
          <a:blip r:embed="rId3"/>
          <a:stretch>
            <a:fillRect/>
          </a:stretch>
        </p:blipFill>
        <p:spPr>
          <a:xfrm>
            <a:off x="1766611" y="3250458"/>
            <a:ext cx="8658778" cy="1857375"/>
          </a:xfrm>
          <a:prstGeom prst="rect">
            <a:avLst/>
          </a:prstGeom>
          <a:ln w="19050">
            <a:solidFill>
              <a:schemeClr val="accent2">
                <a:lumMod val="60000"/>
                <a:lumOff val="40000"/>
              </a:schemeClr>
            </a:solidFill>
          </a:ln>
          <a:scene3d>
            <a:camera prst="orthographicFront"/>
            <a:lightRig rig="threePt" dir="t"/>
          </a:scene3d>
          <a:sp3d>
            <a:bevelT/>
          </a:sp3d>
        </p:spPr>
      </p:pic>
      <p:pic>
        <p:nvPicPr>
          <p:cNvPr id="8" name="Picture 7">
            <a:extLst>
              <a:ext uri="{FF2B5EF4-FFF2-40B4-BE49-F238E27FC236}">
                <a16:creationId xmlns:a16="http://schemas.microsoft.com/office/drawing/2014/main" id="{A95DEEDC-DAF3-E5A7-740F-6151AF79321A}"/>
              </a:ext>
            </a:extLst>
          </p:cNvPr>
          <p:cNvPicPr>
            <a:picLocks noChangeAspect="1"/>
          </p:cNvPicPr>
          <p:nvPr/>
        </p:nvPicPr>
        <p:blipFill>
          <a:blip r:embed="rId4"/>
          <a:stretch>
            <a:fillRect/>
          </a:stretch>
        </p:blipFill>
        <p:spPr>
          <a:xfrm>
            <a:off x="1766611" y="5233871"/>
            <a:ext cx="8658778" cy="1104900"/>
          </a:xfrm>
          <a:prstGeom prst="rect">
            <a:avLst/>
          </a:prstGeom>
          <a:ln w="19050">
            <a:solidFill>
              <a:schemeClr val="accent2">
                <a:lumMod val="60000"/>
                <a:lumOff val="40000"/>
              </a:schemeClr>
            </a:solidFill>
          </a:ln>
          <a:scene3d>
            <a:camera prst="orthographicFront"/>
            <a:lightRig rig="threePt" dir="t"/>
          </a:scene3d>
          <a:sp3d>
            <a:bevelT/>
          </a:sp3d>
        </p:spPr>
      </p:pic>
    </p:spTree>
    <p:extLst>
      <p:ext uri="{BB962C8B-B14F-4D97-AF65-F5344CB8AC3E}">
        <p14:creationId xmlns:p14="http://schemas.microsoft.com/office/powerpoint/2010/main" val="347703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4000" dirty="0"/>
              <a:t>Modeling</a:t>
            </a:r>
            <a:endParaRPr lang="en-US" sz="3400" dirty="0"/>
          </a:p>
        </p:txBody>
      </p:sp>
      <p:sp>
        <p:nvSpPr>
          <p:cNvPr id="17"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9"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2" name="Diagram 21">
            <a:extLst>
              <a:ext uri="{FF2B5EF4-FFF2-40B4-BE49-F238E27FC236}">
                <a16:creationId xmlns:a16="http://schemas.microsoft.com/office/drawing/2014/main" id="{7668344A-D18A-F5F8-BB3E-56BA4E55D8E4}"/>
              </a:ext>
            </a:extLst>
          </p:cNvPr>
          <p:cNvGraphicFramePr/>
          <p:nvPr>
            <p:extLst>
              <p:ext uri="{D42A27DB-BD31-4B8C-83A1-F6EECF244321}">
                <p14:modId xmlns:p14="http://schemas.microsoft.com/office/powerpoint/2010/main" val="751164620"/>
              </p:ext>
            </p:extLst>
          </p:nvPr>
        </p:nvGraphicFramePr>
        <p:xfrm>
          <a:off x="4297680" y="578069"/>
          <a:ext cx="7729908" cy="568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94742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399394" y="0"/>
            <a:ext cx="3447393" cy="2333297"/>
          </a:xfrm>
        </p:spPr>
        <p:txBody>
          <a:bodyPr anchor="ctr">
            <a:normAutofit/>
          </a:bodyPr>
          <a:lstStyle/>
          <a:p>
            <a:r>
              <a:rPr lang="en-US" dirty="0"/>
              <a:t>Variables Correlation </a:t>
            </a:r>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97DBBCF6-7BBF-B495-F5E4-1B5F7AA0081E}"/>
              </a:ext>
            </a:extLst>
          </p:cNvPr>
          <p:cNvPicPr>
            <a:picLocks noChangeAspect="1"/>
          </p:cNvPicPr>
          <p:nvPr/>
        </p:nvPicPr>
        <p:blipFill>
          <a:blip r:embed="rId3">
            <a:alphaModFix/>
          </a:blip>
          <a:srcRect l="5568" r="5568"/>
          <a:stretch/>
        </p:blipFill>
        <p:spPr>
          <a:xfrm>
            <a:off x="4090750" y="10"/>
            <a:ext cx="9018078" cy="6856310"/>
          </a:xfrm>
          <a:prstGeom prst="rect">
            <a:avLst/>
          </a:prstGeom>
          <a:ln>
            <a:noFill/>
          </a:ln>
          <a:effectLst/>
        </p:spPr>
      </p:pic>
      <p:sp>
        <p:nvSpPr>
          <p:cNvPr id="8" name="TextBox 7">
            <a:extLst>
              <a:ext uri="{FF2B5EF4-FFF2-40B4-BE49-F238E27FC236}">
                <a16:creationId xmlns:a16="http://schemas.microsoft.com/office/drawing/2014/main" id="{C90A7D8C-8708-7FCA-A88D-54AFF19C69E5}"/>
              </a:ext>
            </a:extLst>
          </p:cNvPr>
          <p:cNvSpPr txBox="1"/>
          <p:nvPr/>
        </p:nvSpPr>
        <p:spPr>
          <a:xfrm>
            <a:off x="283779" y="2154621"/>
            <a:ext cx="3563008" cy="3296287"/>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800" b="1" u="sng" dirty="0">
                <a:effectLst>
                  <a:outerShdw blurRad="228600" algn="ctr" rotWithShape="0">
                    <a:prstClr val="black">
                      <a:alpha val="53000"/>
                    </a:prstClr>
                  </a:outerShdw>
                </a:effectLst>
              </a:rPr>
              <a:t>Strong correlation between: </a:t>
            </a:r>
          </a:p>
          <a:p>
            <a:pPr indent="-228600" defTabSz="914400">
              <a:lnSpc>
                <a:spcPct val="90000"/>
              </a:lnSpc>
              <a:spcAft>
                <a:spcPts val="600"/>
              </a:spcAft>
              <a:buFont typeface="Arial" panose="020B0604020202020204" pitchFamily="34" charset="0"/>
              <a:buChar char="•"/>
            </a:pPr>
            <a:endParaRPr lang="en-US" sz="1800" b="1" dirty="0">
              <a:effectLst>
                <a:outerShdw blurRad="228600" algn="ctr" rotWithShape="0">
                  <a:prstClr val="black">
                    <a:alpha val="53000"/>
                  </a:prstClr>
                </a:outerShdw>
              </a:effectLst>
            </a:endParaRPr>
          </a:p>
          <a:p>
            <a:pPr marL="342900" indent="-228600" defTabSz="914400">
              <a:lnSpc>
                <a:spcPct val="90000"/>
              </a:lnSpc>
              <a:spcAft>
                <a:spcPts val="600"/>
              </a:spcAft>
              <a:buFont typeface="Arial" panose="020B0604020202020204" pitchFamily="34" charset="0"/>
              <a:buChar char="•"/>
            </a:pPr>
            <a:r>
              <a:rPr lang="en-US" sz="1800" b="1" dirty="0">
                <a:effectLst>
                  <a:outerShdw blurRad="228600" algn="ctr" rotWithShape="0">
                    <a:prstClr val="black">
                      <a:alpha val="53000"/>
                    </a:prstClr>
                  </a:outerShdw>
                </a:effectLst>
              </a:rPr>
              <a:t>phoneservice and multiple lines</a:t>
            </a:r>
          </a:p>
          <a:p>
            <a:pPr defTabSz="914400">
              <a:lnSpc>
                <a:spcPct val="90000"/>
              </a:lnSpc>
              <a:spcAft>
                <a:spcPts val="600"/>
              </a:spcAft>
            </a:pPr>
            <a:endParaRPr lang="en-US" sz="1800" b="1" dirty="0">
              <a:effectLst>
                <a:outerShdw blurRad="228600" algn="ctr" rotWithShape="0">
                  <a:prstClr val="black">
                    <a:alpha val="53000"/>
                  </a:prstClr>
                </a:outerShdw>
              </a:effectLst>
            </a:endParaRPr>
          </a:p>
          <a:p>
            <a:pPr marL="342900" indent="-228600" defTabSz="914400">
              <a:lnSpc>
                <a:spcPct val="90000"/>
              </a:lnSpc>
              <a:spcAft>
                <a:spcPts val="600"/>
              </a:spcAft>
              <a:buFont typeface="Arial" panose="020B0604020202020204" pitchFamily="34" charset="0"/>
              <a:buChar char="•"/>
            </a:pPr>
            <a:r>
              <a:rPr lang="en-US" sz="1800" b="1" dirty="0">
                <a:effectLst>
                  <a:outerShdw blurRad="228600" algn="ctr" rotWithShape="0">
                    <a:prstClr val="black">
                      <a:alpha val="53000"/>
                    </a:prstClr>
                  </a:outerShdw>
                </a:effectLst>
              </a:rPr>
              <a:t>Internet service and related additional internet-based services.</a:t>
            </a:r>
          </a:p>
          <a:p>
            <a:pPr indent="-228600" defTabSz="914400">
              <a:lnSpc>
                <a:spcPct val="90000"/>
              </a:lnSpc>
              <a:spcAft>
                <a:spcPts val="600"/>
              </a:spcAft>
              <a:buFont typeface="Arial" panose="020B0604020202020204" pitchFamily="34" charset="0"/>
              <a:buChar char="•"/>
            </a:pPr>
            <a:endParaRPr lang="en-US" sz="1800" b="1" dirty="0">
              <a:effectLst>
                <a:outerShdw blurRad="228600" algn="ctr" rotWithShape="0">
                  <a:prstClr val="black">
                    <a:alpha val="53000"/>
                  </a:prstClr>
                </a:outerShdw>
              </a:effectLst>
            </a:endParaRPr>
          </a:p>
          <a:p>
            <a:pPr marL="342900" indent="-228600" defTabSz="914400">
              <a:lnSpc>
                <a:spcPct val="90000"/>
              </a:lnSpc>
              <a:spcAft>
                <a:spcPts val="600"/>
              </a:spcAft>
              <a:buFont typeface="Arial" panose="020B0604020202020204" pitchFamily="34" charset="0"/>
              <a:buChar char="•"/>
            </a:pPr>
            <a:r>
              <a:rPr lang="en-US" sz="1800" b="1" dirty="0">
                <a:effectLst>
                  <a:outerShdw blurRad="228600" algn="ctr" rotWithShape="0">
                    <a:prstClr val="black">
                      <a:alpha val="53000"/>
                    </a:prstClr>
                  </a:outerShdw>
                </a:effectLst>
              </a:rPr>
              <a:t>Internet-based services themselves</a:t>
            </a:r>
            <a:r>
              <a:rPr lang="en-US" sz="1600" b="1" dirty="0">
                <a:effectLst>
                  <a:outerShdw blurRad="228600" algn="ctr" rotWithShape="0">
                    <a:prstClr val="black">
                      <a:alpha val="53000"/>
                    </a:prstClr>
                  </a:outerShdw>
                </a:effectLst>
              </a:rPr>
              <a:t>.</a:t>
            </a:r>
          </a:p>
        </p:txBody>
      </p:sp>
    </p:spTree>
    <p:extLst>
      <p:ext uri="{BB962C8B-B14F-4D97-AF65-F5344CB8AC3E}">
        <p14:creationId xmlns:p14="http://schemas.microsoft.com/office/powerpoint/2010/main" val="2772359669"/>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7998374" y="1"/>
            <a:ext cx="3783719" cy="2627586"/>
          </a:xfrm>
        </p:spPr>
        <p:txBody>
          <a:bodyPr anchor="ctr">
            <a:normAutofit/>
          </a:bodyPr>
          <a:lstStyle/>
          <a:p>
            <a:r>
              <a:rPr lang="en-US" dirty="0"/>
              <a:t>Variables Correlation with Churn </a:t>
            </a:r>
          </a:p>
        </p:txBody>
      </p:sp>
      <p:sp>
        <p:nvSpPr>
          <p:cNvPr id="19" name="Rectangle 1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 name="Straight Connector 2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pic>
        <p:nvPicPr>
          <p:cNvPr id="6" name="Picture 5">
            <a:extLst>
              <a:ext uri="{FF2B5EF4-FFF2-40B4-BE49-F238E27FC236}">
                <a16:creationId xmlns:a16="http://schemas.microsoft.com/office/drawing/2014/main" id="{1892BBF9-62FE-07A3-A283-F1ED12BF4FEC}"/>
              </a:ext>
            </a:extLst>
          </p:cNvPr>
          <p:cNvPicPr>
            <a:picLocks noChangeAspect="1"/>
          </p:cNvPicPr>
          <p:nvPr/>
        </p:nvPicPr>
        <p:blipFill>
          <a:blip r:embed="rId3"/>
          <a:srcRect t="7801" b="7801"/>
          <a:stretch/>
        </p:blipFill>
        <p:spPr>
          <a:xfrm>
            <a:off x="0" y="0"/>
            <a:ext cx="7606873" cy="6856310"/>
          </a:xfrm>
          <a:prstGeom prst="rect">
            <a:avLst/>
          </a:prstGeom>
          <a:ln>
            <a:noFill/>
          </a:ln>
          <a:effectLst/>
        </p:spPr>
      </p:pic>
      <p:grpSp>
        <p:nvGrpSpPr>
          <p:cNvPr id="8" name="Group 7">
            <a:extLst>
              <a:ext uri="{FF2B5EF4-FFF2-40B4-BE49-F238E27FC236}">
                <a16:creationId xmlns:a16="http://schemas.microsoft.com/office/drawing/2014/main" id="{86407308-4F9C-D1A8-6A05-E9635474F699}"/>
              </a:ext>
            </a:extLst>
          </p:cNvPr>
          <p:cNvGrpSpPr/>
          <p:nvPr/>
        </p:nvGrpSpPr>
        <p:grpSpPr>
          <a:xfrm>
            <a:off x="7712697" y="2333296"/>
            <a:ext cx="4316021" cy="4372303"/>
            <a:chOff x="1012370" y="2205956"/>
            <a:chExt cx="4709577" cy="4473906"/>
          </a:xfrm>
        </p:grpSpPr>
        <p:grpSp>
          <p:nvGrpSpPr>
            <p:cNvPr id="9" name="Group 8">
              <a:extLst>
                <a:ext uri="{FF2B5EF4-FFF2-40B4-BE49-F238E27FC236}">
                  <a16:creationId xmlns:a16="http://schemas.microsoft.com/office/drawing/2014/main" id="{26CAF2B4-34FC-2F60-7011-A93BF1560D0B}"/>
                </a:ext>
              </a:extLst>
            </p:cNvPr>
            <p:cNvGrpSpPr/>
            <p:nvPr/>
          </p:nvGrpSpPr>
          <p:grpSpPr>
            <a:xfrm>
              <a:off x="1012370" y="2205956"/>
              <a:ext cx="4709577" cy="1151505"/>
              <a:chOff x="3842" y="431114"/>
              <a:chExt cx="2465334" cy="1479200"/>
            </a:xfrm>
          </p:grpSpPr>
          <p:sp>
            <p:nvSpPr>
              <p:cNvPr id="20" name="Rectangle 19">
                <a:extLst>
                  <a:ext uri="{FF2B5EF4-FFF2-40B4-BE49-F238E27FC236}">
                    <a16:creationId xmlns:a16="http://schemas.microsoft.com/office/drawing/2014/main" id="{1871F1F3-8A1B-776D-9B88-D0B1AE9F1DEA}"/>
                  </a:ext>
                </a:extLst>
              </p:cNvPr>
              <p:cNvSpPr/>
              <p:nvPr/>
            </p:nvSpPr>
            <p:spPr>
              <a:xfrm>
                <a:off x="3842" y="431114"/>
                <a:ext cx="2465334" cy="1479200"/>
              </a:xfrm>
              <a:prstGeom prst="rect">
                <a:avLst/>
              </a:prstGeom>
              <a:ln>
                <a:solidFill>
                  <a:schemeClr val="accent2">
                    <a:lumMod val="60000"/>
                    <a:lumOff val="40000"/>
                  </a:schemeClr>
                </a:solidFill>
              </a:ln>
              <a:scene3d>
                <a:camera prst="orthographicFront"/>
                <a:lightRig rig="threePt" dir="t"/>
              </a:scene3d>
              <a:sp3d>
                <a:bevelT/>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7C7C87BE-376F-4B6B-7009-5F41361CAC55}"/>
                  </a:ext>
                </a:extLst>
              </p:cNvPr>
              <p:cNvSpPr txBox="1"/>
              <p:nvPr/>
            </p:nvSpPr>
            <p:spPr>
              <a:xfrm>
                <a:off x="3842" y="431114"/>
                <a:ext cx="2465334" cy="1479200"/>
              </a:xfrm>
              <a:prstGeom prst="rect">
                <a:avLst/>
              </a:prstGeom>
              <a:solidFill>
                <a:srgbClr val="ACB800"/>
              </a:solidFill>
              <a:ln>
                <a:solidFill>
                  <a:schemeClr val="accent2">
                    <a:lumMod val="60000"/>
                    <a:lumOff val="40000"/>
                  </a:schemeClr>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120803" tIns="126804" rIns="120803" bIns="126804" numCol="1" spcCol="1270" anchor="ctr" anchorCtr="0">
                <a:noAutofit/>
              </a:bodyPr>
              <a:lstStyle/>
              <a:p>
                <a:pPr marL="0" lvl="0" indent="0" algn="ctr" defTabSz="711200">
                  <a:lnSpc>
                    <a:spcPct val="90000"/>
                  </a:lnSpc>
                  <a:spcBef>
                    <a:spcPct val="0"/>
                  </a:spcBef>
                  <a:spcAft>
                    <a:spcPct val="35000"/>
                  </a:spcAft>
                  <a:buNone/>
                </a:pPr>
                <a:r>
                  <a:rPr lang="en-US" sz="1400" b="1" kern="1200" dirty="0"/>
                  <a:t>There is a strong positive correlation between monthly contracts and churn – this is logical: </a:t>
                </a:r>
              </a:p>
              <a:p>
                <a:pPr marL="0" lvl="0" indent="0" algn="ctr" defTabSz="711200">
                  <a:lnSpc>
                    <a:spcPct val="90000"/>
                  </a:lnSpc>
                  <a:spcBef>
                    <a:spcPct val="0"/>
                  </a:spcBef>
                  <a:spcAft>
                    <a:spcPct val="35000"/>
                  </a:spcAft>
                  <a:buNone/>
                </a:pPr>
                <a:r>
                  <a:rPr lang="en-US" sz="1400" b="1" kern="1200" dirty="0"/>
                  <a:t>no longstanding contracts allow for easy attrition</a:t>
                </a:r>
              </a:p>
            </p:txBody>
          </p:sp>
        </p:grpSp>
        <p:grpSp>
          <p:nvGrpSpPr>
            <p:cNvPr id="11" name="Group 10">
              <a:extLst>
                <a:ext uri="{FF2B5EF4-FFF2-40B4-BE49-F238E27FC236}">
                  <a16:creationId xmlns:a16="http://schemas.microsoft.com/office/drawing/2014/main" id="{FFD0F292-E21F-3338-599E-1BA630E6C65D}"/>
                </a:ext>
              </a:extLst>
            </p:cNvPr>
            <p:cNvGrpSpPr/>
            <p:nvPr/>
          </p:nvGrpSpPr>
          <p:grpSpPr>
            <a:xfrm>
              <a:off x="1012371" y="3447015"/>
              <a:ext cx="4709576" cy="1200731"/>
              <a:chOff x="3036204" y="2477341"/>
              <a:chExt cx="2465334" cy="1479200"/>
            </a:xfrm>
            <a:solidFill>
              <a:srgbClr val="0066FF"/>
            </a:solidFill>
          </p:grpSpPr>
          <p:sp>
            <p:nvSpPr>
              <p:cNvPr id="17" name="Rectangle 16">
                <a:extLst>
                  <a:ext uri="{FF2B5EF4-FFF2-40B4-BE49-F238E27FC236}">
                    <a16:creationId xmlns:a16="http://schemas.microsoft.com/office/drawing/2014/main" id="{5689135C-E89B-3B17-B640-58612D2D710F}"/>
                  </a:ext>
                </a:extLst>
              </p:cNvPr>
              <p:cNvSpPr/>
              <p:nvPr/>
            </p:nvSpPr>
            <p:spPr>
              <a:xfrm>
                <a:off x="3036204" y="2477341"/>
                <a:ext cx="2465334" cy="1479200"/>
              </a:xfrm>
              <a:prstGeom prst="rect">
                <a:avLst/>
              </a:prstGeom>
              <a:grpFill/>
              <a:ln>
                <a:solidFill>
                  <a:schemeClr val="accent2">
                    <a:lumMod val="60000"/>
                    <a:lumOff val="40000"/>
                  </a:schemeClr>
                </a:solidFill>
              </a:ln>
              <a:scene3d>
                <a:camera prst="orthographicFront"/>
                <a:lightRig rig="threePt" dir="t"/>
              </a:scene3d>
              <a:sp3d>
                <a:bevelT/>
              </a:sp3d>
            </p:spPr>
            <p:style>
              <a:lnRef idx="2">
                <a:schemeClr val="lt1">
                  <a:hueOff val="0"/>
                  <a:satOff val="0"/>
                  <a:lumOff val="0"/>
                  <a:alphaOff val="0"/>
                </a:schemeClr>
              </a:lnRef>
              <a:fillRef idx="1">
                <a:schemeClr val="accent2">
                  <a:hueOff val="-4620091"/>
                  <a:satOff val="-1603"/>
                  <a:lumOff val="588"/>
                  <a:alphaOff val="0"/>
                </a:schemeClr>
              </a:fillRef>
              <a:effectRef idx="0">
                <a:schemeClr val="accent2">
                  <a:hueOff val="-4620091"/>
                  <a:satOff val="-1603"/>
                  <a:lumOff val="588"/>
                  <a:alphaOff val="0"/>
                </a:schemeClr>
              </a:effectRef>
              <a:fontRef idx="minor">
                <a:schemeClr val="lt1"/>
              </a:fontRef>
            </p:style>
          </p:sp>
          <p:sp>
            <p:nvSpPr>
              <p:cNvPr id="18" name="TextBox 17">
                <a:extLst>
                  <a:ext uri="{FF2B5EF4-FFF2-40B4-BE49-F238E27FC236}">
                    <a16:creationId xmlns:a16="http://schemas.microsoft.com/office/drawing/2014/main" id="{17E8F801-837F-D0CF-7E81-90012B664B35}"/>
                  </a:ext>
                </a:extLst>
              </p:cNvPr>
              <p:cNvSpPr txBox="1"/>
              <p:nvPr/>
            </p:nvSpPr>
            <p:spPr>
              <a:xfrm>
                <a:off x="3036204" y="2477341"/>
                <a:ext cx="2465334" cy="1479200"/>
              </a:xfrm>
              <a:prstGeom prst="rect">
                <a:avLst/>
              </a:prstGeom>
              <a:grpFill/>
              <a:ln>
                <a:solidFill>
                  <a:schemeClr val="accent2">
                    <a:lumMod val="60000"/>
                    <a:lumOff val="40000"/>
                  </a:schemeClr>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120803" tIns="126804" rIns="120803" bIns="126804" numCol="1" spcCol="1270" anchor="ctr" anchorCtr="0">
                <a:noAutofit/>
              </a:bodyPr>
              <a:lstStyle/>
              <a:p>
                <a:pPr marL="0" lvl="0" indent="0" algn="ctr" defTabSz="711200">
                  <a:lnSpc>
                    <a:spcPct val="90000"/>
                  </a:lnSpc>
                  <a:spcBef>
                    <a:spcPct val="0"/>
                  </a:spcBef>
                  <a:spcAft>
                    <a:spcPct val="35000"/>
                  </a:spcAft>
                  <a:buNone/>
                </a:pPr>
                <a:r>
                  <a:rPr lang="en-US" sz="1400" b="1" kern="1200" dirty="0"/>
                  <a:t>There is a strong negative correlation between tenure and churn – this is logical: </a:t>
                </a:r>
              </a:p>
              <a:p>
                <a:pPr marL="0" lvl="0" indent="0" algn="ctr" defTabSz="711200">
                  <a:lnSpc>
                    <a:spcPct val="90000"/>
                  </a:lnSpc>
                  <a:spcBef>
                    <a:spcPct val="0"/>
                  </a:spcBef>
                  <a:spcAft>
                    <a:spcPct val="35000"/>
                  </a:spcAft>
                  <a:buNone/>
                </a:pPr>
                <a:r>
                  <a:rPr lang="en-US" sz="1400" b="1" kern="1200" dirty="0"/>
                  <a:t>longer tenure &gt;&gt; higher loyalty &gt;&gt; less churn</a:t>
                </a:r>
                <a:endParaRPr lang="LID4096" sz="1400" b="1" kern="1200" dirty="0"/>
              </a:p>
            </p:txBody>
          </p:sp>
        </p:grpSp>
        <p:grpSp>
          <p:nvGrpSpPr>
            <p:cNvPr id="13" name="Group 12">
              <a:extLst>
                <a:ext uri="{FF2B5EF4-FFF2-40B4-BE49-F238E27FC236}">
                  <a16:creationId xmlns:a16="http://schemas.microsoft.com/office/drawing/2014/main" id="{E3ECAC1A-3470-30AE-ED12-F8CB8D738A4E}"/>
                </a:ext>
              </a:extLst>
            </p:cNvPr>
            <p:cNvGrpSpPr/>
            <p:nvPr/>
          </p:nvGrpSpPr>
          <p:grpSpPr>
            <a:xfrm>
              <a:off x="1012371" y="4737300"/>
              <a:ext cx="4709576" cy="1942562"/>
              <a:chOff x="3036204" y="431114"/>
              <a:chExt cx="2465334" cy="1479200"/>
            </a:xfrm>
          </p:grpSpPr>
          <p:sp>
            <p:nvSpPr>
              <p:cNvPr id="15" name="Rectangle 14">
                <a:extLst>
                  <a:ext uri="{FF2B5EF4-FFF2-40B4-BE49-F238E27FC236}">
                    <a16:creationId xmlns:a16="http://schemas.microsoft.com/office/drawing/2014/main" id="{247392FD-2E0F-E4D2-4021-BF8405C00F53}"/>
                  </a:ext>
                </a:extLst>
              </p:cNvPr>
              <p:cNvSpPr/>
              <p:nvPr/>
            </p:nvSpPr>
            <p:spPr>
              <a:xfrm>
                <a:off x="3036204" y="431114"/>
                <a:ext cx="2465334" cy="1479200"/>
              </a:xfrm>
              <a:prstGeom prst="rect">
                <a:avLst/>
              </a:prstGeom>
              <a:ln>
                <a:solidFill>
                  <a:schemeClr val="accent2">
                    <a:lumMod val="60000"/>
                    <a:lumOff val="40000"/>
                  </a:schemeClr>
                </a:solidFill>
              </a:ln>
              <a:scene3d>
                <a:camera prst="orthographicFront"/>
                <a:lightRig rig="threePt" dir="t"/>
              </a:scene3d>
              <a:sp3d>
                <a:bevelT/>
              </a:sp3d>
            </p:spPr>
            <p:style>
              <a:lnRef idx="2">
                <a:schemeClr val="lt1">
                  <a:hueOff val="0"/>
                  <a:satOff val="0"/>
                  <a:lumOff val="0"/>
                  <a:alphaOff val="0"/>
                </a:schemeClr>
              </a:lnRef>
              <a:fillRef idx="1">
                <a:schemeClr val="accent2">
                  <a:hueOff val="-1540030"/>
                  <a:satOff val="-534"/>
                  <a:lumOff val="196"/>
                  <a:alphaOff val="0"/>
                </a:schemeClr>
              </a:fillRef>
              <a:effectRef idx="0">
                <a:schemeClr val="accent2">
                  <a:hueOff val="-1540030"/>
                  <a:satOff val="-534"/>
                  <a:lumOff val="196"/>
                  <a:alphaOff val="0"/>
                </a:schemeClr>
              </a:effectRef>
              <a:fontRef idx="minor">
                <a:schemeClr val="lt1"/>
              </a:fontRef>
            </p:style>
          </p:sp>
          <p:sp>
            <p:nvSpPr>
              <p:cNvPr id="16" name="TextBox 15">
                <a:extLst>
                  <a:ext uri="{FF2B5EF4-FFF2-40B4-BE49-F238E27FC236}">
                    <a16:creationId xmlns:a16="http://schemas.microsoft.com/office/drawing/2014/main" id="{AB2177B8-682E-1215-DCE3-7F2820AC1146}"/>
                  </a:ext>
                </a:extLst>
              </p:cNvPr>
              <p:cNvSpPr txBox="1"/>
              <p:nvPr/>
            </p:nvSpPr>
            <p:spPr>
              <a:xfrm>
                <a:off x="3036204" y="431114"/>
                <a:ext cx="2465334" cy="1479200"/>
              </a:xfrm>
              <a:prstGeom prst="rect">
                <a:avLst/>
              </a:prstGeom>
              <a:solidFill>
                <a:srgbClr val="710B58"/>
              </a:solidFill>
              <a:ln>
                <a:solidFill>
                  <a:schemeClr val="accent2">
                    <a:lumMod val="60000"/>
                    <a:lumOff val="40000"/>
                  </a:schemeClr>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120803" tIns="126804" rIns="120803" bIns="126804" numCol="1" spcCol="1270" anchor="ctr" anchorCtr="0">
                <a:noAutofit/>
              </a:bodyPr>
              <a:lstStyle/>
              <a:p>
                <a:pPr marL="0" lvl="0" indent="0" algn="ctr" defTabSz="711200">
                  <a:lnSpc>
                    <a:spcPct val="90000"/>
                  </a:lnSpc>
                  <a:spcBef>
                    <a:spcPct val="0"/>
                  </a:spcBef>
                  <a:spcAft>
                    <a:spcPct val="35000"/>
                  </a:spcAft>
                  <a:buNone/>
                </a:pPr>
                <a:r>
                  <a:rPr lang="en-US" sz="1400" kern="1200" dirty="0"/>
                  <a:t>Areas of positive correlation with churn that need more exploring: </a:t>
                </a:r>
              </a:p>
              <a:p>
                <a:pPr marL="1200150" lvl="2" indent="-285750" defTabSz="711200">
                  <a:lnSpc>
                    <a:spcPct val="90000"/>
                  </a:lnSpc>
                  <a:spcBef>
                    <a:spcPct val="0"/>
                  </a:spcBef>
                  <a:spcAft>
                    <a:spcPct val="35000"/>
                  </a:spcAft>
                  <a:buFont typeface="Arial" panose="020B0604020202020204" pitchFamily="34" charset="0"/>
                  <a:buChar char="•"/>
                </a:pPr>
                <a:r>
                  <a:rPr lang="en-US" sz="1400" kern="1200" dirty="0"/>
                  <a:t>Fiber optic internet</a:t>
                </a:r>
              </a:p>
              <a:p>
                <a:pPr marL="1200150" lvl="2" indent="-285750" defTabSz="711200">
                  <a:lnSpc>
                    <a:spcPct val="90000"/>
                  </a:lnSpc>
                  <a:spcBef>
                    <a:spcPct val="0"/>
                  </a:spcBef>
                  <a:spcAft>
                    <a:spcPct val="35000"/>
                  </a:spcAft>
                  <a:buFont typeface="Arial" panose="020B0604020202020204" pitchFamily="34" charset="0"/>
                  <a:buChar char="•"/>
                </a:pPr>
                <a:r>
                  <a:rPr lang="en-US" sz="1400" kern="1200" dirty="0"/>
                  <a:t>Electronic check payment method</a:t>
                </a:r>
              </a:p>
              <a:p>
                <a:pPr marL="1200150" lvl="2" indent="-285750" defTabSz="711200">
                  <a:lnSpc>
                    <a:spcPct val="90000"/>
                  </a:lnSpc>
                  <a:spcBef>
                    <a:spcPct val="0"/>
                  </a:spcBef>
                  <a:spcAft>
                    <a:spcPct val="35000"/>
                  </a:spcAft>
                  <a:buFont typeface="Arial" panose="020B0604020202020204" pitchFamily="34" charset="0"/>
                  <a:buChar char="•"/>
                </a:pPr>
                <a:r>
                  <a:rPr lang="en-US" sz="1400" dirty="0"/>
                  <a:t>P</a:t>
                </a:r>
                <a:r>
                  <a:rPr lang="en-US" sz="1400" kern="1200" dirty="0"/>
                  <a:t>aperless billing </a:t>
                </a:r>
              </a:p>
              <a:p>
                <a:pPr marL="1200150" lvl="2" indent="-285750" defTabSz="711200">
                  <a:lnSpc>
                    <a:spcPct val="90000"/>
                  </a:lnSpc>
                  <a:spcBef>
                    <a:spcPct val="0"/>
                  </a:spcBef>
                  <a:spcAft>
                    <a:spcPct val="35000"/>
                  </a:spcAft>
                  <a:buFont typeface="Arial" panose="020B0604020202020204" pitchFamily="34" charset="0"/>
                  <a:buChar char="•"/>
                </a:pPr>
                <a:r>
                  <a:rPr lang="en-US" sz="1400" dirty="0"/>
                  <a:t>S</a:t>
                </a:r>
                <a:r>
                  <a:rPr lang="en-US" sz="1400" kern="1200" dirty="0"/>
                  <a:t>enior citizens</a:t>
                </a:r>
              </a:p>
            </p:txBody>
          </p:sp>
        </p:grpSp>
      </p:grpSp>
    </p:spTree>
    <p:extLst>
      <p:ext uri="{BB962C8B-B14F-4D97-AF65-F5344CB8AC3E}">
        <p14:creationId xmlns:p14="http://schemas.microsoft.com/office/powerpoint/2010/main" val="38455175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329170" y="879566"/>
            <a:ext cx="9556612" cy="739027"/>
          </a:xfrm>
        </p:spPr>
        <p:txBody>
          <a:bodyPr>
            <a:normAutofit/>
          </a:bodyPr>
          <a:lstStyle/>
          <a:p>
            <a:r>
              <a:rPr lang="en-US" sz="3200" dirty="0"/>
              <a:t>Features Selection</a:t>
            </a:r>
            <a:endParaRPr lang="en-US" dirty="0"/>
          </a:p>
        </p:txBody>
      </p:sp>
      <p:grpSp>
        <p:nvGrpSpPr>
          <p:cNvPr id="3" name="Group 2">
            <a:extLst>
              <a:ext uri="{FF2B5EF4-FFF2-40B4-BE49-F238E27FC236}">
                <a16:creationId xmlns:a16="http://schemas.microsoft.com/office/drawing/2014/main" id="{E016908D-9AA0-3FCF-F12D-B30AE2566479}"/>
              </a:ext>
            </a:extLst>
          </p:cNvPr>
          <p:cNvGrpSpPr/>
          <p:nvPr/>
        </p:nvGrpSpPr>
        <p:grpSpPr>
          <a:xfrm>
            <a:off x="1329171" y="1709764"/>
            <a:ext cx="9556611" cy="3957389"/>
            <a:chOff x="342642" y="2846132"/>
            <a:chExt cx="9888621" cy="3137985"/>
          </a:xfrm>
        </p:grpSpPr>
        <p:grpSp>
          <p:nvGrpSpPr>
            <p:cNvPr id="4" name="Group 3">
              <a:extLst>
                <a:ext uri="{FF2B5EF4-FFF2-40B4-BE49-F238E27FC236}">
                  <a16:creationId xmlns:a16="http://schemas.microsoft.com/office/drawing/2014/main" id="{9C01BBA6-6BD0-3DAC-D6D3-9B24BEAFCBE9}"/>
                </a:ext>
              </a:extLst>
            </p:cNvPr>
            <p:cNvGrpSpPr/>
            <p:nvPr/>
          </p:nvGrpSpPr>
          <p:grpSpPr>
            <a:xfrm>
              <a:off x="4608056" y="2863542"/>
              <a:ext cx="5623207" cy="3120575"/>
              <a:chOff x="4709273" y="2893803"/>
              <a:chExt cx="5655101" cy="2938491"/>
            </a:xfrm>
          </p:grpSpPr>
          <p:sp>
            <p:nvSpPr>
              <p:cNvPr id="22" name="Rectangle: Rounded Corners 21">
                <a:extLst>
                  <a:ext uri="{FF2B5EF4-FFF2-40B4-BE49-F238E27FC236}">
                    <a16:creationId xmlns:a16="http://schemas.microsoft.com/office/drawing/2014/main" id="{45F0903B-1A0E-931F-6394-C24B690915A6}"/>
                  </a:ext>
                </a:extLst>
              </p:cNvPr>
              <p:cNvSpPr/>
              <p:nvPr/>
            </p:nvSpPr>
            <p:spPr>
              <a:xfrm>
                <a:off x="4709273" y="2893803"/>
                <a:ext cx="5655101" cy="2938491"/>
              </a:xfrm>
              <a:prstGeom prst="roundRect">
                <a:avLst/>
              </a:prstGeom>
              <a:solidFill>
                <a:schemeClr val="bg2">
                  <a:lumMod val="75000"/>
                </a:schemeClr>
              </a:solidFill>
              <a:ln>
                <a:noFill/>
              </a:ln>
              <a:scene3d>
                <a:camera prst="orthographicFront"/>
                <a:lightRig rig="threePt" dir="t"/>
              </a:scene3d>
              <a:sp3d>
                <a:bevel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3" name="Rectangle 1">
                <a:extLst>
                  <a:ext uri="{FF2B5EF4-FFF2-40B4-BE49-F238E27FC236}">
                    <a16:creationId xmlns:a16="http://schemas.microsoft.com/office/drawing/2014/main" id="{FEBB86C0-A3C9-0567-56A0-E15E00F45F8C}"/>
                  </a:ext>
                </a:extLst>
              </p:cNvPr>
              <p:cNvSpPr>
                <a:spLocks noChangeArrowheads="1"/>
              </p:cNvSpPr>
              <p:nvPr/>
            </p:nvSpPr>
            <p:spPr bwMode="auto">
              <a:xfrm>
                <a:off x="5034509" y="3087125"/>
                <a:ext cx="5021333" cy="2616703"/>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numCol="1" rtlCol="0" anchor="ctr" anchorCtr="0" compatLnSpc="1">
                <a:prstTxWarp prst="textNoShape">
                  <a:avLst/>
                </a:prstTxWarp>
                <a:noAutofit/>
              </a:bodyPr>
              <a:lstStyle/>
              <a:p>
                <a:pPr marR="0" lvl="0" defTabSz="914400" fontAlgn="base">
                  <a:lnSpc>
                    <a:spcPct val="90000"/>
                  </a:lnSpc>
                  <a:spcBef>
                    <a:spcPct val="0"/>
                  </a:spcBef>
                  <a:spcAft>
                    <a:spcPts val="600"/>
                  </a:spcAft>
                  <a:buClrTx/>
                  <a:buSzTx/>
                  <a:tabLst/>
                </a:pPr>
                <a:r>
                  <a:rPr kumimoji="0" lang="en-US" altLang="LID4096" sz="1600" b="1" i="0" u="sng" strike="noStrike" cap="none" normalizeH="0" baseline="0" dirty="0">
                    <a:ln>
                      <a:noFill/>
                    </a:ln>
                    <a:solidFill>
                      <a:schemeClr val="tx1"/>
                    </a:solidFill>
                    <a:effectLst/>
                  </a:rPr>
                  <a:t>Features removed:</a:t>
                </a:r>
              </a:p>
              <a:p>
                <a:pPr marR="0" lvl="0" defTabSz="914400" fontAlgn="base">
                  <a:lnSpc>
                    <a:spcPct val="90000"/>
                  </a:lnSpc>
                  <a:spcBef>
                    <a:spcPct val="0"/>
                  </a:spcBef>
                  <a:spcAft>
                    <a:spcPts val="600"/>
                  </a:spcAft>
                  <a:buClrTx/>
                  <a:buSzTx/>
                  <a:tabLst/>
                </a:pPr>
                <a:endParaRPr kumimoji="0" lang="en-US" altLang="LID4096" sz="1600" b="1" i="0" u="sng" strike="noStrike" cap="none" normalizeH="0" baseline="0" dirty="0">
                  <a:ln>
                    <a:noFill/>
                  </a:ln>
                  <a:solidFill>
                    <a:schemeClr val="tx1"/>
                  </a:solidFill>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400" b="0" i="0" u="none" strike="noStrike" cap="none" normalizeH="0" baseline="0" dirty="0">
                    <a:ln>
                      <a:noFill/>
                    </a:ln>
                    <a:solidFill>
                      <a:schemeClr val="tx1"/>
                    </a:solidFill>
                    <a:effectLst/>
                  </a:rPr>
                  <a:t>'</a:t>
                </a:r>
                <a:r>
                  <a:rPr kumimoji="0" lang="en-US" altLang="LID4096" sz="1400" b="0" i="0" u="none" strike="noStrike" cap="none" normalizeH="0" baseline="0" dirty="0" err="1">
                    <a:ln>
                      <a:noFill/>
                    </a:ln>
                    <a:solidFill>
                      <a:schemeClr val="tx1"/>
                    </a:solidFill>
                    <a:effectLst/>
                  </a:rPr>
                  <a:t>deviceprotection</a:t>
                </a:r>
                <a:r>
                  <a:rPr kumimoji="0" lang="en-US" altLang="LID4096" sz="1600" b="0" i="0" u="none" strike="noStrike" cap="none" normalizeH="0" baseline="0" dirty="0" err="1">
                    <a:ln>
                      <a:noFill/>
                    </a:ln>
                    <a:solidFill>
                      <a:schemeClr val="tx1"/>
                    </a:solidFill>
                    <a:effectLst/>
                  </a:rPr>
                  <a:t>_No</a:t>
                </a:r>
                <a:r>
                  <a:rPr kumimoji="0" lang="en-US" altLang="LID4096" sz="1600" b="0" i="0" u="none" strike="noStrike" cap="none" normalizeH="0" baseline="0" dirty="0">
                    <a:ln>
                      <a:noFill/>
                    </a:ln>
                    <a:solidFill>
                      <a:schemeClr val="tx1"/>
                    </a:solidFill>
                    <a:effectLst/>
                  </a:rPr>
                  <a:t> internet </a:t>
                </a:r>
                <a:r>
                  <a:rPr lang="en-US" altLang="LID4096" sz="1600" dirty="0">
                    <a:solidFill>
                      <a:schemeClr val="tx1"/>
                    </a:solidFill>
                  </a:rPr>
                  <a:t>   </a:t>
                </a:r>
                <a:r>
                  <a:rPr kumimoji="0" lang="en-US" altLang="LID4096" sz="1600" b="0" i="0" u="none" strike="noStrike" cap="none" normalizeH="0" baseline="0" dirty="0">
                    <a:ln>
                      <a:noFill/>
                    </a:ln>
                    <a:solidFill>
                      <a:schemeClr val="tx1"/>
                    </a:solidFill>
                    <a:effectLst/>
                  </a:rPr>
                  <a:t>service'</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gender_Male</a:t>
                </a:r>
                <a:r>
                  <a:rPr lang="en-US" altLang="LID4096" sz="1600" dirty="0">
                    <a:solidFill>
                      <a:schemeClr val="tx1"/>
                    </a:solidFill>
                  </a:rPr>
                  <a:t>’</a:t>
                </a:r>
                <a:endParaRPr kumimoji="0" lang="en-US" altLang="LID4096" sz="1600" b="0" i="0" u="none" strike="noStrike" cap="none" normalizeH="0" baseline="0" dirty="0">
                  <a:ln>
                    <a:noFill/>
                  </a:ln>
                  <a:solidFill>
                    <a:schemeClr val="tx1"/>
                  </a:solidFill>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internetservice_No</a:t>
                </a:r>
                <a:r>
                  <a:rPr kumimoji="0" lang="en-US" altLang="LID4096" sz="1600" b="0" i="0" u="none" strike="noStrike" cap="none" normalizeH="0" baseline="0" dirty="0">
                    <a:ln>
                      <a:noFill/>
                    </a:ln>
                    <a:solidFill>
                      <a:schemeClr val="tx1"/>
                    </a:solidFill>
                    <a:effectLst/>
                  </a:rPr>
                  <a:t>'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multiplelines_No</a:t>
                </a:r>
                <a:r>
                  <a:rPr kumimoji="0" lang="en-US" altLang="LID4096" sz="1600" b="0" i="0" u="none" strike="noStrike" cap="none" normalizeH="0" baseline="0" dirty="0">
                    <a:ln>
                      <a:noFill/>
                    </a:ln>
                    <a:solidFill>
                      <a:schemeClr val="tx1"/>
                    </a:solidFill>
                    <a:effectLst/>
                  </a:rPr>
                  <a:t> phone service'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onlinebackup_No</a:t>
                </a:r>
                <a:r>
                  <a:rPr kumimoji="0" lang="en-US" altLang="LID4096" sz="1600" b="0" i="0" u="none" strike="noStrike" cap="none" normalizeH="0" baseline="0" dirty="0">
                    <a:ln>
                      <a:noFill/>
                    </a:ln>
                    <a:solidFill>
                      <a:schemeClr val="tx1"/>
                    </a:solidFill>
                    <a:effectLst/>
                  </a:rPr>
                  <a:t> internet service'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onlinesecurity_No</a:t>
                </a:r>
                <a:r>
                  <a:rPr kumimoji="0" lang="en-US" altLang="LID4096" sz="1600" b="0" i="0" u="none" strike="noStrike" cap="none" normalizeH="0" baseline="0" dirty="0">
                    <a:ln>
                      <a:noFill/>
                    </a:ln>
                    <a:solidFill>
                      <a:schemeClr val="tx1"/>
                    </a:solidFill>
                    <a:effectLst/>
                  </a:rPr>
                  <a:t> internet service'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package_Internet</a:t>
                </a:r>
                <a:r>
                  <a:rPr kumimoji="0" lang="en-US" altLang="LID4096" sz="1600" b="0" i="0" u="none" strike="noStrike" cap="none" normalizeH="0" baseline="0" dirty="0">
                    <a:ln>
                      <a:noFill/>
                    </a:ln>
                    <a:solidFill>
                      <a:schemeClr val="tx1"/>
                    </a:solidFill>
                    <a:effectLst/>
                  </a:rPr>
                  <a:t> only'</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a:t>
                </a:r>
                <a:r>
                  <a:rPr kumimoji="0" lang="en-US" altLang="LID4096" sz="1600" b="0" i="0" u="none" strike="noStrike" cap="none" normalizeH="0" baseline="0" dirty="0" err="1">
                    <a:ln>
                      <a:noFill/>
                    </a:ln>
                    <a:solidFill>
                      <a:schemeClr val="tx1"/>
                    </a:solidFill>
                    <a:effectLst/>
                  </a:rPr>
                  <a:t>streamingmovies_No</a:t>
                </a:r>
                <a:r>
                  <a:rPr kumimoji="0" lang="en-US" altLang="LID4096" sz="1600" b="0" i="0" u="none" strike="noStrike" cap="none" normalizeH="0" baseline="0" dirty="0">
                    <a:ln>
                      <a:noFill/>
                    </a:ln>
                    <a:solidFill>
                      <a:schemeClr val="tx1"/>
                    </a:solidFill>
                    <a:effectLst/>
                  </a:rPr>
                  <a:t> internet service'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'streamingtv_No internet service' </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LID4096" sz="1600" b="0" i="0" u="none" strike="noStrike" cap="none" normalizeH="0" baseline="0" dirty="0">
                    <a:ln>
                      <a:noFill/>
                    </a:ln>
                    <a:solidFill>
                      <a:schemeClr val="tx1"/>
                    </a:solidFill>
                    <a:effectLst/>
                  </a:rPr>
                  <a:t>'techsupport_No internet service' </a:t>
                </a:r>
              </a:p>
            </p:txBody>
          </p:sp>
        </p:grpSp>
        <p:grpSp>
          <p:nvGrpSpPr>
            <p:cNvPr id="5" name="Group 4">
              <a:extLst>
                <a:ext uri="{FF2B5EF4-FFF2-40B4-BE49-F238E27FC236}">
                  <a16:creationId xmlns:a16="http://schemas.microsoft.com/office/drawing/2014/main" id="{A3380B8E-6293-497A-4549-1A444174C3D2}"/>
                </a:ext>
              </a:extLst>
            </p:cNvPr>
            <p:cNvGrpSpPr/>
            <p:nvPr/>
          </p:nvGrpSpPr>
          <p:grpSpPr>
            <a:xfrm>
              <a:off x="342642" y="2846132"/>
              <a:ext cx="3947253" cy="3137984"/>
              <a:chOff x="-29405" y="2874179"/>
              <a:chExt cx="3146407" cy="712567"/>
            </a:xfrm>
            <a:solidFill>
              <a:srgbClr val="9D0208"/>
            </a:solidFill>
          </p:grpSpPr>
          <p:sp>
            <p:nvSpPr>
              <p:cNvPr id="14" name="Rectangle: Rounded Corners 13">
                <a:extLst>
                  <a:ext uri="{FF2B5EF4-FFF2-40B4-BE49-F238E27FC236}">
                    <a16:creationId xmlns:a16="http://schemas.microsoft.com/office/drawing/2014/main" id="{96059AF0-59B1-A2F7-581D-BA2D9473CB19}"/>
                  </a:ext>
                </a:extLst>
              </p:cNvPr>
              <p:cNvSpPr/>
              <p:nvPr/>
            </p:nvSpPr>
            <p:spPr>
              <a:xfrm>
                <a:off x="-29405" y="2874179"/>
                <a:ext cx="3146407" cy="712567"/>
              </a:xfrm>
              <a:prstGeom prst="roundRect">
                <a:avLst/>
              </a:prstGeom>
              <a:solidFill>
                <a:srgbClr val="339933"/>
              </a:solidFill>
              <a:ln>
                <a:noFill/>
              </a:ln>
              <a:scene3d>
                <a:camera prst="orthographicFront"/>
                <a:lightRig rig="threePt" dir="t"/>
              </a:scene3d>
              <a:sp3d>
                <a:bevel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639BAF1F-DB20-E4F1-422F-4775013FB917}"/>
                  </a:ext>
                </a:extLst>
              </p:cNvPr>
              <p:cNvSpPr txBox="1"/>
              <p:nvPr/>
            </p:nvSpPr>
            <p:spPr>
              <a:xfrm>
                <a:off x="181745" y="2908127"/>
                <a:ext cx="2682322" cy="64764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kern="1200" dirty="0"/>
                  <a:t>We defined a function to find all variables that have a Pearson correlation coefficient of more than 0.9 based on data presented in the train split. Each pair of variables that applies to the above rule was compared against its correlation with churn in order to remove the variable with lower influence on churn from both the train and test splits.</a:t>
                </a:r>
              </a:p>
            </p:txBody>
          </p:sp>
        </p:grpSp>
        <p:pic>
          <p:nvPicPr>
            <p:cNvPr id="10" name="Graphic 9" descr="Cut with solid fill">
              <a:extLst>
                <a:ext uri="{FF2B5EF4-FFF2-40B4-BE49-F238E27FC236}">
                  <a16:creationId xmlns:a16="http://schemas.microsoft.com/office/drawing/2014/main" id="{C0B17314-82CC-F447-2D38-54AE6D2A89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1638" y="3606272"/>
              <a:ext cx="770560" cy="732848"/>
            </a:xfrm>
            <a:prstGeom prst="rect">
              <a:avLst/>
            </a:prstGeom>
          </p:spPr>
        </p:pic>
        <p:pic>
          <p:nvPicPr>
            <p:cNvPr id="12" name="Graphic 11" descr="Cut with solid fill">
              <a:extLst>
                <a:ext uri="{FF2B5EF4-FFF2-40B4-BE49-F238E27FC236}">
                  <a16:creationId xmlns:a16="http://schemas.microsoft.com/office/drawing/2014/main" id="{BEF79A9C-D2A4-C536-CB15-6D0BFAA36F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5573" y="4415124"/>
              <a:ext cx="871255" cy="732848"/>
            </a:xfrm>
            <a:prstGeom prst="rect">
              <a:avLst/>
            </a:prstGeom>
          </p:spPr>
        </p:pic>
      </p:grpSp>
      <p:grpSp>
        <p:nvGrpSpPr>
          <p:cNvPr id="13" name="Group 12">
            <a:extLst>
              <a:ext uri="{FF2B5EF4-FFF2-40B4-BE49-F238E27FC236}">
                <a16:creationId xmlns:a16="http://schemas.microsoft.com/office/drawing/2014/main" id="{2B7B7670-BB8B-61EB-C82C-50731919C525}"/>
              </a:ext>
            </a:extLst>
          </p:cNvPr>
          <p:cNvGrpSpPr/>
          <p:nvPr/>
        </p:nvGrpSpPr>
        <p:grpSpPr>
          <a:xfrm>
            <a:off x="1383360" y="5752288"/>
            <a:ext cx="4387562" cy="618249"/>
            <a:chOff x="1383360" y="5752288"/>
            <a:chExt cx="4387562" cy="618249"/>
          </a:xfrm>
        </p:grpSpPr>
        <p:sp>
          <p:nvSpPr>
            <p:cNvPr id="8" name="TextBox 7">
              <a:extLst>
                <a:ext uri="{FF2B5EF4-FFF2-40B4-BE49-F238E27FC236}">
                  <a16:creationId xmlns:a16="http://schemas.microsoft.com/office/drawing/2014/main" id="{5F5C12AF-D204-7469-3761-BD6B1573F96F}"/>
                </a:ext>
              </a:extLst>
            </p:cNvPr>
            <p:cNvSpPr txBox="1"/>
            <p:nvPr/>
          </p:nvSpPr>
          <p:spPr>
            <a:xfrm>
              <a:off x="1383360" y="5844479"/>
              <a:ext cx="4078437" cy="369332"/>
            </a:xfrm>
            <a:prstGeom prst="rect">
              <a:avLst/>
            </a:prstGeom>
            <a:noFill/>
          </p:spPr>
          <p:txBody>
            <a:bodyPr wrap="square" rtlCol="0">
              <a:spAutoFit/>
            </a:bodyPr>
            <a:lstStyle/>
            <a:p>
              <a:r>
                <a:rPr lang="en-US" dirty="0"/>
                <a:t>To view the function, click here</a:t>
              </a:r>
              <a:endParaRPr lang="LID4096" dirty="0"/>
            </a:p>
          </p:txBody>
        </p:sp>
        <p:pic>
          <p:nvPicPr>
            <p:cNvPr id="11" name="Graphic 10" descr="Arrow: Slight curve with solid fill">
              <a:hlinkClick r:id="rId5" action="ppaction://hlinksldjump"/>
              <a:extLst>
                <a:ext uri="{FF2B5EF4-FFF2-40B4-BE49-F238E27FC236}">
                  <a16:creationId xmlns:a16="http://schemas.microsoft.com/office/drawing/2014/main" id="{ECFEB671-D326-EC46-3730-A2B4C09A0E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2673" y="5752288"/>
              <a:ext cx="618249" cy="618249"/>
            </a:xfrm>
            <a:prstGeom prst="rect">
              <a:avLst/>
            </a:prstGeom>
          </p:spPr>
        </p:pic>
      </p:grpSp>
    </p:spTree>
    <p:extLst>
      <p:ext uri="{BB962C8B-B14F-4D97-AF65-F5344CB8AC3E}">
        <p14:creationId xmlns:p14="http://schemas.microsoft.com/office/powerpoint/2010/main" val="203566194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D814-10DB-1CBD-C6B6-EA0413752C03}"/>
              </a:ext>
            </a:extLst>
          </p:cNvPr>
          <p:cNvSpPr>
            <a:spLocks noGrp="1"/>
          </p:cNvSpPr>
          <p:nvPr>
            <p:ph type="ctrTitle"/>
          </p:nvPr>
        </p:nvSpPr>
        <p:spPr>
          <a:xfrm>
            <a:off x="1751012" y="609601"/>
            <a:ext cx="8676222" cy="1506278"/>
          </a:xfrm>
        </p:spPr>
        <p:txBody>
          <a:bodyPr>
            <a:normAutofit/>
          </a:bodyPr>
          <a:lstStyle/>
          <a:p>
            <a:r>
              <a:rPr lang="en-US" sz="2800" dirty="0"/>
              <a:t>Function to choose which features to remove from the model based on a given correlation coefficient threshold:</a:t>
            </a:r>
            <a:endParaRPr lang="LID4096" sz="2800" dirty="0"/>
          </a:p>
        </p:txBody>
      </p:sp>
      <p:pic>
        <p:nvPicPr>
          <p:cNvPr id="5" name="Picture 4">
            <a:extLst>
              <a:ext uri="{FF2B5EF4-FFF2-40B4-BE49-F238E27FC236}">
                <a16:creationId xmlns:a16="http://schemas.microsoft.com/office/drawing/2014/main" id="{4A1EE91A-3C0A-F786-2319-E548B07A32D6}"/>
              </a:ext>
            </a:extLst>
          </p:cNvPr>
          <p:cNvPicPr>
            <a:picLocks noChangeAspect="1"/>
          </p:cNvPicPr>
          <p:nvPr/>
        </p:nvPicPr>
        <p:blipFill>
          <a:blip r:embed="rId2"/>
          <a:stretch>
            <a:fillRect/>
          </a:stretch>
        </p:blipFill>
        <p:spPr>
          <a:xfrm>
            <a:off x="1401788" y="2328531"/>
            <a:ext cx="7180509" cy="3473302"/>
          </a:xfrm>
          <a:prstGeom prst="rect">
            <a:avLst/>
          </a:prstGeom>
          <a:ln w="19050">
            <a:solidFill>
              <a:srgbClr val="06BEE1"/>
            </a:solidFill>
          </a:ln>
          <a:scene3d>
            <a:camera prst="orthographicFront"/>
            <a:lightRig rig="threePt" dir="t"/>
          </a:scene3d>
          <a:sp3d>
            <a:bevelT/>
          </a:sp3d>
        </p:spPr>
      </p:pic>
      <p:sp>
        <p:nvSpPr>
          <p:cNvPr id="3" name="TextBox 2">
            <a:extLst>
              <a:ext uri="{FF2B5EF4-FFF2-40B4-BE49-F238E27FC236}">
                <a16:creationId xmlns:a16="http://schemas.microsoft.com/office/drawing/2014/main" id="{84791256-24FD-A42B-103D-7F1B97710789}"/>
              </a:ext>
            </a:extLst>
          </p:cNvPr>
          <p:cNvSpPr txBox="1">
            <a:spLocks/>
          </p:cNvSpPr>
          <p:nvPr/>
        </p:nvSpPr>
        <p:spPr>
          <a:xfrm>
            <a:off x="8765177" y="2328531"/>
            <a:ext cx="2142308" cy="3473302"/>
          </a:xfrm>
          <a:prstGeom prst="rect">
            <a:avLst/>
          </a:prstGeom>
          <a:solidFill>
            <a:schemeClr val="bg1">
              <a:lumMod val="85000"/>
              <a:lumOff val="15000"/>
            </a:schemeClr>
          </a:solidFill>
          <a:ln>
            <a:solidFill>
              <a:srgbClr val="06BEE1"/>
            </a:solidFill>
          </a:ln>
          <a:scene3d>
            <a:camera prst="orthographicFront"/>
            <a:lightRig rig="threePt" dir="t"/>
          </a:scene3d>
          <a:sp3d>
            <a:bevelT/>
          </a:sp3d>
        </p:spPr>
        <p:txBody>
          <a:bodyPr wrap="square" rtlCol="0" anchor="ctr">
            <a:noAutofit/>
          </a:bodyPr>
          <a:lstStyle/>
          <a:p>
            <a:r>
              <a:rPr lang="en-US" dirty="0"/>
              <a:t>We are calculating correlation on </a:t>
            </a:r>
            <a:r>
              <a:rPr lang="en-US" dirty="0" err="1"/>
              <a:t>x_train</a:t>
            </a:r>
            <a:r>
              <a:rPr lang="en-US" dirty="0"/>
              <a:t> set only, to avoid data leakage from the test set that will influence the algorithm training </a:t>
            </a:r>
            <a:endParaRPr lang="LID4096" dirty="0"/>
          </a:p>
        </p:txBody>
      </p:sp>
    </p:spTree>
    <p:extLst>
      <p:ext uri="{BB962C8B-B14F-4D97-AF65-F5344CB8AC3E}">
        <p14:creationId xmlns:p14="http://schemas.microsoft.com/office/powerpoint/2010/main" val="159168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669851" y="1430179"/>
            <a:ext cx="3029313" cy="2343035"/>
          </a:xfrm>
        </p:spPr>
        <p:txBody>
          <a:bodyPr anchor="ctr">
            <a:normAutofit/>
          </a:bodyPr>
          <a:lstStyle/>
          <a:p>
            <a:r>
              <a:rPr lang="en-US" sz="4400" b="1" dirty="0"/>
              <a:t>What is Churn?</a:t>
            </a:r>
            <a:endParaRPr lang="en-US" sz="4000" dirty="0"/>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descr="Linear block process numbered SmartArt">
            <a:extLst>
              <a:ext uri="{FF2B5EF4-FFF2-40B4-BE49-F238E27FC236}">
                <a16:creationId xmlns:a16="http://schemas.microsoft.com/office/drawing/2014/main" id="{9FC21ECF-53A9-434C-8CAC-B993956A17A4}"/>
              </a:ext>
            </a:extLst>
          </p:cNvPr>
          <p:cNvGraphicFramePr>
            <a:graphicFrameLocks noGrp="1"/>
          </p:cNvGraphicFramePr>
          <p:nvPr>
            <p:ph idx="1"/>
            <p:extLst>
              <p:ext uri="{D42A27DB-BD31-4B8C-83A1-F6EECF244321}">
                <p14:modId xmlns:p14="http://schemas.microsoft.com/office/powerpoint/2010/main" val="1278235854"/>
              </p:ext>
            </p:extLst>
          </p:nvPr>
        </p:nvGraphicFramePr>
        <p:xfrm>
          <a:off x="5624994" y="1031440"/>
          <a:ext cx="6046133" cy="475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D75395A8-1C8E-2C71-19EF-CEFB8513227C}"/>
              </a:ext>
            </a:extLst>
          </p:cNvPr>
          <p:cNvPicPr>
            <a:picLocks noChangeAspect="1"/>
          </p:cNvPicPr>
          <p:nvPr/>
        </p:nvPicPr>
        <p:blipFill rotWithShape="1">
          <a:blip r:embed="rId8"/>
          <a:srcRect t="11729" r="-2" b="13341"/>
          <a:stretch/>
        </p:blipFill>
        <p:spPr>
          <a:xfrm>
            <a:off x="192521" y="3612230"/>
            <a:ext cx="3699144" cy="1732336"/>
          </a:xfrm>
          <a:prstGeom prst="rect">
            <a:avLst/>
          </a:prstGeom>
          <a:ln>
            <a:noFill/>
          </a:ln>
          <a:effectLst>
            <a:outerShdw blurRad="76200" dist="63500" dir="5040000" algn="tl" rotWithShape="0">
              <a:srgbClr val="000000">
                <a:alpha val="41000"/>
              </a:srgbClr>
            </a:outerShdw>
          </a:effectLst>
          <a:scene3d>
            <a:camera prst="orthographicFront"/>
            <a:lightRig rig="threePt" dir="t"/>
          </a:scene3d>
          <a:sp3d>
            <a:bevelT/>
          </a:sp3d>
        </p:spPr>
      </p:pic>
      <p:grpSp>
        <p:nvGrpSpPr>
          <p:cNvPr id="7" name="Group 6">
            <a:extLst>
              <a:ext uri="{FF2B5EF4-FFF2-40B4-BE49-F238E27FC236}">
                <a16:creationId xmlns:a16="http://schemas.microsoft.com/office/drawing/2014/main" id="{666C1156-69D3-6934-0F82-FC1FA2A439B5}"/>
              </a:ext>
            </a:extLst>
          </p:cNvPr>
          <p:cNvGrpSpPr/>
          <p:nvPr/>
        </p:nvGrpSpPr>
        <p:grpSpPr>
          <a:xfrm>
            <a:off x="4508994" y="1031440"/>
            <a:ext cx="1116000" cy="4752000"/>
            <a:chOff x="4500865" y="1018640"/>
            <a:chExt cx="1116000" cy="4752000"/>
          </a:xfrm>
        </p:grpSpPr>
        <p:graphicFrame>
          <p:nvGraphicFramePr>
            <p:cNvPr id="66" name="Content Placeholder 2" descr="Linear block process numbered SmartArt">
              <a:extLst>
                <a:ext uri="{FF2B5EF4-FFF2-40B4-BE49-F238E27FC236}">
                  <a16:creationId xmlns:a16="http://schemas.microsoft.com/office/drawing/2014/main" id="{30839DCC-47E9-5059-CFD7-647B45C6596E}"/>
                </a:ext>
              </a:extLst>
            </p:cNvPr>
            <p:cNvGraphicFramePr>
              <a:graphicFrameLocks/>
            </p:cNvGraphicFramePr>
            <p:nvPr>
              <p:extLst>
                <p:ext uri="{D42A27DB-BD31-4B8C-83A1-F6EECF244321}">
                  <p14:modId xmlns:p14="http://schemas.microsoft.com/office/powerpoint/2010/main" val="778874183"/>
                </p:ext>
              </p:extLst>
            </p:nvPr>
          </p:nvGraphicFramePr>
          <p:xfrm>
            <a:off x="4500865" y="1018640"/>
            <a:ext cx="1116000" cy="4752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62" name="Group 61">
              <a:extLst>
                <a:ext uri="{FF2B5EF4-FFF2-40B4-BE49-F238E27FC236}">
                  <a16:creationId xmlns:a16="http://schemas.microsoft.com/office/drawing/2014/main" id="{AA7EBAE3-39C1-9516-41B4-DF7630EE336E}"/>
                </a:ext>
              </a:extLst>
            </p:cNvPr>
            <p:cNvGrpSpPr/>
            <p:nvPr/>
          </p:nvGrpSpPr>
          <p:grpSpPr>
            <a:xfrm>
              <a:off x="4701216" y="1357448"/>
              <a:ext cx="634901" cy="3999753"/>
              <a:chOff x="5167674" y="1377086"/>
              <a:chExt cx="654085" cy="3803358"/>
            </a:xfrm>
          </p:grpSpPr>
          <p:sp>
            <p:nvSpPr>
              <p:cNvPr id="36" name="Freeform: Shape 35">
                <a:extLst>
                  <a:ext uri="{FF2B5EF4-FFF2-40B4-BE49-F238E27FC236}">
                    <a16:creationId xmlns:a16="http://schemas.microsoft.com/office/drawing/2014/main" id="{4AC679E8-85A1-5787-5386-CD906F782374}"/>
                  </a:ext>
                </a:extLst>
              </p:cNvPr>
              <p:cNvSpPr/>
              <p:nvPr/>
            </p:nvSpPr>
            <p:spPr>
              <a:xfrm>
                <a:off x="5289466" y="1377086"/>
                <a:ext cx="385829" cy="314093"/>
              </a:xfrm>
              <a:custGeom>
                <a:avLst/>
                <a:gdLst>
                  <a:gd name="connsiteX0" fmla="*/ 2353 w 385829"/>
                  <a:gd name="connsiteY0" fmla="*/ 281510 h 314093"/>
                  <a:gd name="connsiteX1" fmla="*/ 192915 w 385829"/>
                  <a:gd name="connsiteY1" fmla="*/ 314094 h 314093"/>
                  <a:gd name="connsiteX2" fmla="*/ 383477 w 385829"/>
                  <a:gd name="connsiteY2" fmla="*/ 281510 h 314093"/>
                  <a:gd name="connsiteX3" fmla="*/ 385830 w 385829"/>
                  <a:gd name="connsiteY3" fmla="*/ 245573 h 314093"/>
                  <a:gd name="connsiteX4" fmla="*/ 192915 w 385829"/>
                  <a:gd name="connsiteY4" fmla="*/ 0 h 314093"/>
                  <a:gd name="connsiteX5" fmla="*/ 0 w 385829"/>
                  <a:gd name="connsiteY5" fmla="*/ 245573 h 314093"/>
                  <a:gd name="connsiteX6" fmla="*/ 2353 w 385829"/>
                  <a:gd name="connsiteY6" fmla="*/ 281510 h 31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829" h="314093">
                    <a:moveTo>
                      <a:pt x="2353" y="281510"/>
                    </a:moveTo>
                    <a:cubicBezTo>
                      <a:pt x="66446" y="254723"/>
                      <a:pt x="136646" y="266726"/>
                      <a:pt x="192915" y="314094"/>
                    </a:cubicBezTo>
                    <a:cubicBezTo>
                      <a:pt x="249184" y="266726"/>
                      <a:pt x="319383" y="254723"/>
                      <a:pt x="383477" y="281510"/>
                    </a:cubicBezTo>
                    <a:cubicBezTo>
                      <a:pt x="384976" y="269625"/>
                      <a:pt x="385762" y="257611"/>
                      <a:pt x="385830" y="245573"/>
                    </a:cubicBezTo>
                    <a:cubicBezTo>
                      <a:pt x="385830" y="109947"/>
                      <a:pt x="299458" y="0"/>
                      <a:pt x="192915" y="0"/>
                    </a:cubicBezTo>
                    <a:cubicBezTo>
                      <a:pt x="86371" y="0"/>
                      <a:pt x="0" y="109947"/>
                      <a:pt x="0" y="245573"/>
                    </a:cubicBezTo>
                    <a:cubicBezTo>
                      <a:pt x="68" y="257611"/>
                      <a:pt x="854" y="269625"/>
                      <a:pt x="2353" y="281510"/>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37" name="Freeform: Shape 36">
                <a:extLst>
                  <a:ext uri="{FF2B5EF4-FFF2-40B4-BE49-F238E27FC236}">
                    <a16:creationId xmlns:a16="http://schemas.microsoft.com/office/drawing/2014/main" id="{FD0E9FCD-F1BB-7EBB-9EE4-099D294CE053}"/>
                  </a:ext>
                </a:extLst>
              </p:cNvPr>
              <p:cNvSpPr/>
              <p:nvPr/>
            </p:nvSpPr>
            <p:spPr>
              <a:xfrm>
                <a:off x="5506471" y="1708071"/>
                <a:ext cx="290575" cy="463354"/>
              </a:xfrm>
              <a:custGeom>
                <a:avLst/>
                <a:gdLst>
                  <a:gd name="connsiteX0" fmla="*/ 186516 w 290575"/>
                  <a:gd name="connsiteY0" fmla="*/ 240 h 463354"/>
                  <a:gd name="connsiteX1" fmla="*/ 71802 w 290575"/>
                  <a:gd name="connsiteY1" fmla="*/ 167948 h 463354"/>
                  <a:gd name="connsiteX2" fmla="*/ 75284 w 290575"/>
                  <a:gd name="connsiteY2" fmla="*/ 217781 h 463354"/>
                  <a:gd name="connsiteX3" fmla="*/ 0 w 290575"/>
                  <a:gd name="connsiteY3" fmla="*/ 429094 h 463354"/>
                  <a:gd name="connsiteX4" fmla="*/ 97681 w 290575"/>
                  <a:gd name="connsiteY4" fmla="*/ 463354 h 463354"/>
                  <a:gd name="connsiteX5" fmla="*/ 290576 w 290575"/>
                  <a:gd name="connsiteY5" fmla="*/ 217996 h 463354"/>
                  <a:gd name="connsiteX6" fmla="*/ 186516 w 290575"/>
                  <a:gd name="connsiteY6" fmla="*/ 0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575" h="463354">
                    <a:moveTo>
                      <a:pt x="186516" y="240"/>
                    </a:moveTo>
                    <a:cubicBezTo>
                      <a:pt x="167870" y="73735"/>
                      <a:pt x="126424" y="134328"/>
                      <a:pt x="71802" y="167948"/>
                    </a:cubicBezTo>
                    <a:cubicBezTo>
                      <a:pt x="74110" y="184396"/>
                      <a:pt x="75275" y="201073"/>
                      <a:pt x="75284" y="217781"/>
                    </a:cubicBezTo>
                    <a:cubicBezTo>
                      <a:pt x="75294" y="298740"/>
                      <a:pt x="47852" y="375766"/>
                      <a:pt x="0" y="429094"/>
                    </a:cubicBezTo>
                    <a:cubicBezTo>
                      <a:pt x="29537" y="451520"/>
                      <a:pt x="63289" y="463358"/>
                      <a:pt x="97681" y="463354"/>
                    </a:cubicBezTo>
                    <a:cubicBezTo>
                      <a:pt x="204173" y="463407"/>
                      <a:pt x="290534" y="353556"/>
                      <a:pt x="290576" y="217996"/>
                    </a:cubicBezTo>
                    <a:cubicBezTo>
                      <a:pt x="290604" y="126290"/>
                      <a:pt x="250470" y="42215"/>
                      <a:pt x="186516" y="0"/>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9ABEA41A-9385-5974-94D5-90A54A1EFA30}"/>
                  </a:ext>
                </a:extLst>
              </p:cNvPr>
              <p:cNvSpPr/>
              <p:nvPr/>
            </p:nvSpPr>
            <p:spPr>
              <a:xfrm>
                <a:off x="5419613" y="1735383"/>
                <a:ext cx="125535" cy="133328"/>
              </a:xfrm>
              <a:custGeom>
                <a:avLst/>
                <a:gdLst>
                  <a:gd name="connsiteX0" fmla="*/ 125536 w 125535"/>
                  <a:gd name="connsiteY0" fmla="*/ 119792 h 133328"/>
                  <a:gd name="connsiteX1" fmla="*/ 62768 w 125535"/>
                  <a:gd name="connsiteY1" fmla="*/ 0 h 133328"/>
                  <a:gd name="connsiteX2" fmla="*/ 0 w 125535"/>
                  <a:gd name="connsiteY2" fmla="*/ 119792 h 133328"/>
                  <a:gd name="connsiteX3" fmla="*/ 125536 w 125535"/>
                  <a:gd name="connsiteY3" fmla="*/ 119792 h 133328"/>
                </a:gdLst>
                <a:ahLst/>
                <a:cxnLst>
                  <a:cxn ang="0">
                    <a:pos x="connsiteX0" y="connsiteY0"/>
                  </a:cxn>
                  <a:cxn ang="0">
                    <a:pos x="connsiteX1" y="connsiteY1"/>
                  </a:cxn>
                  <a:cxn ang="0">
                    <a:pos x="connsiteX2" y="connsiteY2"/>
                  </a:cxn>
                  <a:cxn ang="0">
                    <a:pos x="connsiteX3" y="connsiteY3"/>
                  </a:cxn>
                </a:cxnLst>
                <a:rect l="l" t="t" r="r" b="b"/>
                <a:pathLst>
                  <a:path w="125535" h="133328">
                    <a:moveTo>
                      <a:pt x="125536" y="119792"/>
                    </a:moveTo>
                    <a:cubicBezTo>
                      <a:pt x="114423" y="72812"/>
                      <a:pt x="92572" y="31109"/>
                      <a:pt x="62768" y="0"/>
                    </a:cubicBezTo>
                    <a:cubicBezTo>
                      <a:pt x="32964" y="31109"/>
                      <a:pt x="11113" y="72812"/>
                      <a:pt x="0" y="119792"/>
                    </a:cubicBezTo>
                    <a:cubicBezTo>
                      <a:pt x="40644" y="137841"/>
                      <a:pt x="84892" y="137841"/>
                      <a:pt x="125536" y="119792"/>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39" name="Freeform: Shape 38">
                <a:extLst>
                  <a:ext uri="{FF2B5EF4-FFF2-40B4-BE49-F238E27FC236}">
                    <a16:creationId xmlns:a16="http://schemas.microsoft.com/office/drawing/2014/main" id="{1DC0B2D4-DAF6-A624-AAAA-FBDD3CC45BE4}"/>
                  </a:ext>
                </a:extLst>
              </p:cNvPr>
              <p:cNvSpPr/>
              <p:nvPr/>
            </p:nvSpPr>
            <p:spPr>
              <a:xfrm>
                <a:off x="5167674" y="1708550"/>
                <a:ext cx="290615" cy="463354"/>
              </a:xfrm>
              <a:custGeom>
                <a:avLst/>
                <a:gdLst>
                  <a:gd name="connsiteX0" fmla="*/ 192935 w 290615"/>
                  <a:gd name="connsiteY0" fmla="*/ 463115 h 463354"/>
                  <a:gd name="connsiteX1" fmla="*/ 290616 w 290615"/>
                  <a:gd name="connsiteY1" fmla="*/ 428854 h 463354"/>
                  <a:gd name="connsiteX2" fmla="*/ 215332 w 290615"/>
                  <a:gd name="connsiteY2" fmla="*/ 217542 h 463354"/>
                  <a:gd name="connsiteX3" fmla="*/ 218814 w 290615"/>
                  <a:gd name="connsiteY3" fmla="*/ 167708 h 463354"/>
                  <a:gd name="connsiteX4" fmla="*/ 104100 w 290615"/>
                  <a:gd name="connsiteY4" fmla="*/ 0 h 463354"/>
                  <a:gd name="connsiteX5" fmla="*/ 21684 w 290615"/>
                  <a:gd name="connsiteY5" fmla="*/ 330890 h 463354"/>
                  <a:gd name="connsiteX6" fmla="*/ 192935 w 290615"/>
                  <a:gd name="connsiteY6" fmla="*/ 463354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15" h="463354">
                    <a:moveTo>
                      <a:pt x="192935" y="463115"/>
                    </a:moveTo>
                    <a:cubicBezTo>
                      <a:pt x="227327" y="463118"/>
                      <a:pt x="261079" y="451280"/>
                      <a:pt x="290616" y="428854"/>
                    </a:cubicBezTo>
                    <a:cubicBezTo>
                      <a:pt x="242764" y="375527"/>
                      <a:pt x="215322" y="298500"/>
                      <a:pt x="215332" y="217542"/>
                    </a:cubicBezTo>
                    <a:cubicBezTo>
                      <a:pt x="215341" y="200833"/>
                      <a:pt x="216507" y="184157"/>
                      <a:pt x="218814" y="167708"/>
                    </a:cubicBezTo>
                    <a:cubicBezTo>
                      <a:pt x="164192" y="134089"/>
                      <a:pt x="122746" y="73496"/>
                      <a:pt x="104100" y="0"/>
                    </a:cubicBezTo>
                    <a:cubicBezTo>
                      <a:pt x="9562" y="62402"/>
                      <a:pt x="-27337" y="210546"/>
                      <a:pt x="21684" y="330890"/>
                    </a:cubicBezTo>
                    <a:cubicBezTo>
                      <a:pt x="54846" y="412301"/>
                      <a:pt x="120894" y="463390"/>
                      <a:pt x="192935" y="463354"/>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40" name="Freeform: Shape 39">
                <a:extLst>
                  <a:ext uri="{FF2B5EF4-FFF2-40B4-BE49-F238E27FC236}">
                    <a16:creationId xmlns:a16="http://schemas.microsoft.com/office/drawing/2014/main" id="{BA55BAA6-F96E-46CB-AA65-84FF33778E29}"/>
                  </a:ext>
                </a:extLst>
              </p:cNvPr>
              <p:cNvSpPr/>
              <p:nvPr/>
            </p:nvSpPr>
            <p:spPr>
              <a:xfrm>
                <a:off x="5411237" y="1890154"/>
                <a:ext cx="142286" cy="226166"/>
              </a:xfrm>
              <a:custGeom>
                <a:avLst/>
                <a:gdLst>
                  <a:gd name="connsiteX0" fmla="*/ 71143 w 142286"/>
                  <a:gd name="connsiteY0" fmla="*/ 226167 h 226166"/>
                  <a:gd name="connsiteX1" fmla="*/ 142286 w 142286"/>
                  <a:gd name="connsiteY1" fmla="*/ 35938 h 226166"/>
                  <a:gd name="connsiteX2" fmla="*/ 140028 w 142286"/>
                  <a:gd name="connsiteY2" fmla="*/ 0 h 226166"/>
                  <a:gd name="connsiteX3" fmla="*/ 2259 w 142286"/>
                  <a:gd name="connsiteY3" fmla="*/ 0 h 226166"/>
                  <a:gd name="connsiteX4" fmla="*/ 0 w 142286"/>
                  <a:gd name="connsiteY4" fmla="*/ 35938 h 226166"/>
                  <a:gd name="connsiteX5" fmla="*/ 71143 w 142286"/>
                  <a:gd name="connsiteY5" fmla="*/ 226167 h 2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86" h="226166">
                    <a:moveTo>
                      <a:pt x="71143" y="226167"/>
                    </a:moveTo>
                    <a:cubicBezTo>
                      <a:pt x="116161" y="179640"/>
                      <a:pt x="142298" y="109753"/>
                      <a:pt x="142286" y="35938"/>
                    </a:cubicBezTo>
                    <a:cubicBezTo>
                      <a:pt x="142204" y="23906"/>
                      <a:pt x="141449" y="11897"/>
                      <a:pt x="140028" y="0"/>
                    </a:cubicBezTo>
                    <a:cubicBezTo>
                      <a:pt x="95278" y="18690"/>
                      <a:pt x="47008" y="18690"/>
                      <a:pt x="2259" y="0"/>
                    </a:cubicBezTo>
                    <a:cubicBezTo>
                      <a:pt x="838" y="11897"/>
                      <a:pt x="83" y="23906"/>
                      <a:pt x="0" y="35938"/>
                    </a:cubicBezTo>
                    <a:cubicBezTo>
                      <a:pt x="-11" y="109753"/>
                      <a:pt x="26125" y="179640"/>
                      <a:pt x="71143" y="226167"/>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57A0B5AE-239F-FFF1-3FE8-EB307AE61EA1}"/>
                  </a:ext>
                </a:extLst>
              </p:cNvPr>
              <p:cNvSpPr/>
              <p:nvPr/>
            </p:nvSpPr>
            <p:spPr>
              <a:xfrm>
                <a:off x="5506942" y="1680651"/>
                <a:ext cx="159978" cy="159669"/>
              </a:xfrm>
              <a:custGeom>
                <a:avLst/>
                <a:gdLst>
                  <a:gd name="connsiteX0" fmla="*/ 159978 w 159978"/>
                  <a:gd name="connsiteY0" fmla="*/ 13404 h 159669"/>
                  <a:gd name="connsiteX1" fmla="*/ 0 w 159978"/>
                  <a:gd name="connsiteY1" fmla="*/ 34008 h 159669"/>
                  <a:gd name="connsiteX2" fmla="*/ 64744 w 159978"/>
                  <a:gd name="connsiteY2" fmla="*/ 159669 h 159669"/>
                  <a:gd name="connsiteX3" fmla="*/ 159978 w 159978"/>
                  <a:gd name="connsiteY3" fmla="*/ 13404 h 159669"/>
                </a:gdLst>
                <a:ahLst/>
                <a:cxnLst>
                  <a:cxn ang="0">
                    <a:pos x="connsiteX0" y="connsiteY0"/>
                  </a:cxn>
                  <a:cxn ang="0">
                    <a:pos x="connsiteX1" y="connsiteY1"/>
                  </a:cxn>
                  <a:cxn ang="0">
                    <a:pos x="connsiteX2" y="connsiteY2"/>
                  </a:cxn>
                  <a:cxn ang="0">
                    <a:pos x="connsiteX3" y="connsiteY3"/>
                  </a:cxn>
                </a:cxnLst>
                <a:rect l="l" t="t" r="r" b="b"/>
                <a:pathLst>
                  <a:path w="159978" h="159669">
                    <a:moveTo>
                      <a:pt x="159978" y="13404"/>
                    </a:moveTo>
                    <a:cubicBezTo>
                      <a:pt x="106867" y="-10023"/>
                      <a:pt x="48348" y="-2485"/>
                      <a:pt x="0" y="34008"/>
                    </a:cubicBezTo>
                    <a:cubicBezTo>
                      <a:pt x="30117" y="67665"/>
                      <a:pt x="52494" y="111096"/>
                      <a:pt x="64744" y="159669"/>
                    </a:cubicBezTo>
                    <a:cubicBezTo>
                      <a:pt x="110557" y="129057"/>
                      <a:pt x="144848" y="76390"/>
                      <a:pt x="159978" y="13404"/>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42" name="Freeform: Shape 41">
                <a:extLst>
                  <a:ext uri="{FF2B5EF4-FFF2-40B4-BE49-F238E27FC236}">
                    <a16:creationId xmlns:a16="http://schemas.microsoft.com/office/drawing/2014/main" id="{7BB0B35D-607C-9D3B-1CF0-632B8D3C47AA}"/>
                  </a:ext>
                </a:extLst>
              </p:cNvPr>
              <p:cNvSpPr/>
              <p:nvPr/>
            </p:nvSpPr>
            <p:spPr>
              <a:xfrm>
                <a:off x="5297841" y="1680518"/>
                <a:ext cx="160448" cy="159802"/>
              </a:xfrm>
              <a:custGeom>
                <a:avLst/>
                <a:gdLst>
                  <a:gd name="connsiteX0" fmla="*/ 62768 w 160448"/>
                  <a:gd name="connsiteY0" fmla="*/ 0 h 159802"/>
                  <a:gd name="connsiteX1" fmla="*/ 0 w 160448"/>
                  <a:gd name="connsiteY1" fmla="*/ 13536 h 159802"/>
                  <a:gd name="connsiteX2" fmla="*/ 95705 w 160448"/>
                  <a:gd name="connsiteY2" fmla="*/ 159802 h 159802"/>
                  <a:gd name="connsiteX3" fmla="*/ 160449 w 160448"/>
                  <a:gd name="connsiteY3" fmla="*/ 34141 h 159802"/>
                  <a:gd name="connsiteX4" fmla="*/ 62768 w 160448"/>
                  <a:gd name="connsiteY4" fmla="*/ 0 h 1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8" h="159802">
                    <a:moveTo>
                      <a:pt x="62768" y="0"/>
                    </a:moveTo>
                    <a:cubicBezTo>
                      <a:pt x="41401" y="61"/>
                      <a:pt x="20190" y="4635"/>
                      <a:pt x="0" y="13536"/>
                    </a:cubicBezTo>
                    <a:cubicBezTo>
                      <a:pt x="15241" y="76630"/>
                      <a:pt x="49714" y="129313"/>
                      <a:pt x="95705" y="159802"/>
                    </a:cubicBezTo>
                    <a:cubicBezTo>
                      <a:pt x="107955" y="111229"/>
                      <a:pt x="130331" y="67797"/>
                      <a:pt x="160449" y="34141"/>
                    </a:cubicBezTo>
                    <a:cubicBezTo>
                      <a:pt x="130886" y="11805"/>
                      <a:pt x="97145" y="13"/>
                      <a:pt x="62768" y="0"/>
                    </a:cubicBezTo>
                    <a:close/>
                  </a:path>
                </a:pathLst>
              </a:custGeom>
              <a:solidFill>
                <a:srgbClr val="2B9348"/>
              </a:solidFill>
              <a:ln w="12435" cap="flat">
                <a:solidFill>
                  <a:schemeClr val="tx1"/>
                </a:solid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364462F0-8531-D3EB-8F91-CD84249C605A}"/>
                  </a:ext>
                </a:extLst>
              </p:cNvPr>
              <p:cNvSpPr/>
              <p:nvPr/>
            </p:nvSpPr>
            <p:spPr>
              <a:xfrm>
                <a:off x="5301834" y="2834794"/>
                <a:ext cx="385830" cy="314093"/>
              </a:xfrm>
              <a:custGeom>
                <a:avLst/>
                <a:gdLst>
                  <a:gd name="connsiteX0" fmla="*/ 2353 w 385830"/>
                  <a:gd name="connsiteY0" fmla="*/ 281510 h 314093"/>
                  <a:gd name="connsiteX1" fmla="*/ 192915 w 385830"/>
                  <a:gd name="connsiteY1" fmla="*/ 314094 h 314093"/>
                  <a:gd name="connsiteX2" fmla="*/ 383478 w 385830"/>
                  <a:gd name="connsiteY2" fmla="*/ 281510 h 314093"/>
                  <a:gd name="connsiteX3" fmla="*/ 385831 w 385830"/>
                  <a:gd name="connsiteY3" fmla="*/ 245573 h 314093"/>
                  <a:gd name="connsiteX4" fmla="*/ 192915 w 385830"/>
                  <a:gd name="connsiteY4" fmla="*/ 0 h 314093"/>
                  <a:gd name="connsiteX5" fmla="*/ 0 w 385830"/>
                  <a:gd name="connsiteY5" fmla="*/ 245573 h 314093"/>
                  <a:gd name="connsiteX6" fmla="*/ 2353 w 385830"/>
                  <a:gd name="connsiteY6" fmla="*/ 281510 h 31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830" h="314093">
                    <a:moveTo>
                      <a:pt x="2353" y="281510"/>
                    </a:moveTo>
                    <a:cubicBezTo>
                      <a:pt x="66447" y="254723"/>
                      <a:pt x="136646" y="266726"/>
                      <a:pt x="192915" y="314094"/>
                    </a:cubicBezTo>
                    <a:cubicBezTo>
                      <a:pt x="249185" y="266726"/>
                      <a:pt x="319384" y="254723"/>
                      <a:pt x="383478" y="281510"/>
                    </a:cubicBezTo>
                    <a:cubicBezTo>
                      <a:pt x="384977" y="269625"/>
                      <a:pt x="385763" y="257611"/>
                      <a:pt x="385831" y="245573"/>
                    </a:cubicBezTo>
                    <a:cubicBezTo>
                      <a:pt x="385831" y="109947"/>
                      <a:pt x="299459" y="0"/>
                      <a:pt x="192915" y="0"/>
                    </a:cubicBezTo>
                    <a:cubicBezTo>
                      <a:pt x="86372" y="0"/>
                      <a:pt x="0" y="109947"/>
                      <a:pt x="0" y="245573"/>
                    </a:cubicBezTo>
                    <a:cubicBezTo>
                      <a:pt x="68" y="257611"/>
                      <a:pt x="854" y="269625"/>
                      <a:pt x="2353" y="281510"/>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45" name="Freeform: Shape 44">
                <a:extLst>
                  <a:ext uri="{FF2B5EF4-FFF2-40B4-BE49-F238E27FC236}">
                    <a16:creationId xmlns:a16="http://schemas.microsoft.com/office/drawing/2014/main" id="{3B9E77E3-7254-6373-FCF2-52CBE547AF6B}"/>
                  </a:ext>
                </a:extLst>
              </p:cNvPr>
              <p:cNvSpPr/>
              <p:nvPr/>
            </p:nvSpPr>
            <p:spPr>
              <a:xfrm>
                <a:off x="5518840" y="3165779"/>
                <a:ext cx="290576" cy="463354"/>
              </a:xfrm>
              <a:custGeom>
                <a:avLst/>
                <a:gdLst>
                  <a:gd name="connsiteX0" fmla="*/ 186516 w 290576"/>
                  <a:gd name="connsiteY0" fmla="*/ 240 h 463354"/>
                  <a:gd name="connsiteX1" fmla="*/ 71802 w 290576"/>
                  <a:gd name="connsiteY1" fmla="*/ 167948 h 463354"/>
                  <a:gd name="connsiteX2" fmla="*/ 75284 w 290576"/>
                  <a:gd name="connsiteY2" fmla="*/ 217781 h 463354"/>
                  <a:gd name="connsiteX3" fmla="*/ 0 w 290576"/>
                  <a:gd name="connsiteY3" fmla="*/ 429094 h 463354"/>
                  <a:gd name="connsiteX4" fmla="*/ 97681 w 290576"/>
                  <a:gd name="connsiteY4" fmla="*/ 463354 h 463354"/>
                  <a:gd name="connsiteX5" fmla="*/ 290577 w 290576"/>
                  <a:gd name="connsiteY5" fmla="*/ 217996 h 463354"/>
                  <a:gd name="connsiteX6" fmla="*/ 186516 w 290576"/>
                  <a:gd name="connsiteY6" fmla="*/ 0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576" h="463354">
                    <a:moveTo>
                      <a:pt x="186516" y="240"/>
                    </a:moveTo>
                    <a:cubicBezTo>
                      <a:pt x="167870" y="73735"/>
                      <a:pt x="126425" y="134328"/>
                      <a:pt x="71802" y="167948"/>
                    </a:cubicBezTo>
                    <a:cubicBezTo>
                      <a:pt x="74111" y="184396"/>
                      <a:pt x="75276" y="201073"/>
                      <a:pt x="75284" y="217781"/>
                    </a:cubicBezTo>
                    <a:cubicBezTo>
                      <a:pt x="75294" y="298740"/>
                      <a:pt x="47852" y="375766"/>
                      <a:pt x="0" y="429094"/>
                    </a:cubicBezTo>
                    <a:cubicBezTo>
                      <a:pt x="29537" y="451520"/>
                      <a:pt x="63289" y="463358"/>
                      <a:pt x="97681" y="463354"/>
                    </a:cubicBezTo>
                    <a:cubicBezTo>
                      <a:pt x="204173" y="463407"/>
                      <a:pt x="290535" y="353556"/>
                      <a:pt x="290577" y="217996"/>
                    </a:cubicBezTo>
                    <a:cubicBezTo>
                      <a:pt x="290605" y="126290"/>
                      <a:pt x="250471" y="42215"/>
                      <a:pt x="186516" y="0"/>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46" name="Freeform: Shape 45">
                <a:extLst>
                  <a:ext uri="{FF2B5EF4-FFF2-40B4-BE49-F238E27FC236}">
                    <a16:creationId xmlns:a16="http://schemas.microsoft.com/office/drawing/2014/main" id="{35BA255F-28E8-D853-40C6-96698ADFEFAD}"/>
                  </a:ext>
                </a:extLst>
              </p:cNvPr>
              <p:cNvSpPr/>
              <p:nvPr/>
            </p:nvSpPr>
            <p:spPr>
              <a:xfrm>
                <a:off x="5431981" y="3193091"/>
                <a:ext cx="125536" cy="133328"/>
              </a:xfrm>
              <a:custGeom>
                <a:avLst/>
                <a:gdLst>
                  <a:gd name="connsiteX0" fmla="*/ 125536 w 125536"/>
                  <a:gd name="connsiteY0" fmla="*/ 119792 h 133328"/>
                  <a:gd name="connsiteX1" fmla="*/ 62768 w 125536"/>
                  <a:gd name="connsiteY1" fmla="*/ 0 h 133328"/>
                  <a:gd name="connsiteX2" fmla="*/ 0 w 125536"/>
                  <a:gd name="connsiteY2" fmla="*/ 119792 h 133328"/>
                  <a:gd name="connsiteX3" fmla="*/ 125536 w 125536"/>
                  <a:gd name="connsiteY3" fmla="*/ 119792 h 133328"/>
                </a:gdLst>
                <a:ahLst/>
                <a:cxnLst>
                  <a:cxn ang="0">
                    <a:pos x="connsiteX0" y="connsiteY0"/>
                  </a:cxn>
                  <a:cxn ang="0">
                    <a:pos x="connsiteX1" y="connsiteY1"/>
                  </a:cxn>
                  <a:cxn ang="0">
                    <a:pos x="connsiteX2" y="connsiteY2"/>
                  </a:cxn>
                  <a:cxn ang="0">
                    <a:pos x="connsiteX3" y="connsiteY3"/>
                  </a:cxn>
                </a:cxnLst>
                <a:rect l="l" t="t" r="r" b="b"/>
                <a:pathLst>
                  <a:path w="125536" h="133328">
                    <a:moveTo>
                      <a:pt x="125536" y="119792"/>
                    </a:moveTo>
                    <a:cubicBezTo>
                      <a:pt x="114423" y="72812"/>
                      <a:pt x="92572" y="31109"/>
                      <a:pt x="62768" y="0"/>
                    </a:cubicBezTo>
                    <a:cubicBezTo>
                      <a:pt x="32964" y="31109"/>
                      <a:pt x="11113" y="72812"/>
                      <a:pt x="0" y="119792"/>
                    </a:cubicBezTo>
                    <a:cubicBezTo>
                      <a:pt x="40644" y="137841"/>
                      <a:pt x="84892" y="137841"/>
                      <a:pt x="125536" y="119792"/>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8D7FA43B-BBE6-3001-17DC-9FCFB9594D2B}"/>
                  </a:ext>
                </a:extLst>
              </p:cNvPr>
              <p:cNvSpPr/>
              <p:nvPr/>
            </p:nvSpPr>
            <p:spPr>
              <a:xfrm>
                <a:off x="5180041" y="3166258"/>
                <a:ext cx="290616" cy="463354"/>
              </a:xfrm>
              <a:custGeom>
                <a:avLst/>
                <a:gdLst>
                  <a:gd name="connsiteX0" fmla="*/ 192936 w 290616"/>
                  <a:gd name="connsiteY0" fmla="*/ 463115 h 463354"/>
                  <a:gd name="connsiteX1" fmla="*/ 290617 w 290616"/>
                  <a:gd name="connsiteY1" fmla="*/ 428854 h 463354"/>
                  <a:gd name="connsiteX2" fmla="*/ 215333 w 290616"/>
                  <a:gd name="connsiteY2" fmla="*/ 217542 h 463354"/>
                  <a:gd name="connsiteX3" fmla="*/ 218815 w 290616"/>
                  <a:gd name="connsiteY3" fmla="*/ 167708 h 463354"/>
                  <a:gd name="connsiteX4" fmla="*/ 104101 w 290616"/>
                  <a:gd name="connsiteY4" fmla="*/ 0 h 463354"/>
                  <a:gd name="connsiteX5" fmla="*/ 21684 w 290616"/>
                  <a:gd name="connsiteY5" fmla="*/ 330890 h 463354"/>
                  <a:gd name="connsiteX6" fmla="*/ 192936 w 290616"/>
                  <a:gd name="connsiteY6" fmla="*/ 463354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16" h="463354">
                    <a:moveTo>
                      <a:pt x="192936" y="463115"/>
                    </a:moveTo>
                    <a:cubicBezTo>
                      <a:pt x="227327" y="463118"/>
                      <a:pt x="261080" y="451280"/>
                      <a:pt x="290617" y="428854"/>
                    </a:cubicBezTo>
                    <a:cubicBezTo>
                      <a:pt x="242764" y="375527"/>
                      <a:pt x="215322" y="298500"/>
                      <a:pt x="215333" y="217542"/>
                    </a:cubicBezTo>
                    <a:cubicBezTo>
                      <a:pt x="215341" y="200833"/>
                      <a:pt x="216507" y="184157"/>
                      <a:pt x="218815" y="167708"/>
                    </a:cubicBezTo>
                    <a:cubicBezTo>
                      <a:pt x="164192" y="134089"/>
                      <a:pt x="122747" y="73496"/>
                      <a:pt x="104101" y="0"/>
                    </a:cubicBezTo>
                    <a:cubicBezTo>
                      <a:pt x="9562" y="62402"/>
                      <a:pt x="-27337" y="210546"/>
                      <a:pt x="21684" y="330890"/>
                    </a:cubicBezTo>
                    <a:cubicBezTo>
                      <a:pt x="54846" y="412301"/>
                      <a:pt x="120895" y="463390"/>
                      <a:pt x="192936" y="463354"/>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48" name="Freeform: Shape 47">
                <a:extLst>
                  <a:ext uri="{FF2B5EF4-FFF2-40B4-BE49-F238E27FC236}">
                    <a16:creationId xmlns:a16="http://schemas.microsoft.com/office/drawing/2014/main" id="{32FA437E-63F7-E87F-03AA-6FC43FB8B3E9}"/>
                  </a:ext>
                </a:extLst>
              </p:cNvPr>
              <p:cNvSpPr/>
              <p:nvPr/>
            </p:nvSpPr>
            <p:spPr>
              <a:xfrm>
                <a:off x="5423606" y="3347862"/>
                <a:ext cx="142286" cy="226166"/>
              </a:xfrm>
              <a:custGeom>
                <a:avLst/>
                <a:gdLst>
                  <a:gd name="connsiteX0" fmla="*/ 71143 w 142286"/>
                  <a:gd name="connsiteY0" fmla="*/ 226167 h 226166"/>
                  <a:gd name="connsiteX1" fmla="*/ 142287 w 142286"/>
                  <a:gd name="connsiteY1" fmla="*/ 35938 h 226166"/>
                  <a:gd name="connsiteX2" fmla="*/ 140028 w 142286"/>
                  <a:gd name="connsiteY2" fmla="*/ 0 h 226166"/>
                  <a:gd name="connsiteX3" fmla="*/ 2259 w 142286"/>
                  <a:gd name="connsiteY3" fmla="*/ 0 h 226166"/>
                  <a:gd name="connsiteX4" fmla="*/ 0 w 142286"/>
                  <a:gd name="connsiteY4" fmla="*/ 35938 h 226166"/>
                  <a:gd name="connsiteX5" fmla="*/ 71143 w 142286"/>
                  <a:gd name="connsiteY5" fmla="*/ 226167 h 2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86" h="226166">
                    <a:moveTo>
                      <a:pt x="71143" y="226167"/>
                    </a:moveTo>
                    <a:cubicBezTo>
                      <a:pt x="116161" y="179640"/>
                      <a:pt x="142298" y="109753"/>
                      <a:pt x="142287" y="35938"/>
                    </a:cubicBezTo>
                    <a:cubicBezTo>
                      <a:pt x="142204" y="23906"/>
                      <a:pt x="141449" y="11897"/>
                      <a:pt x="140028" y="0"/>
                    </a:cubicBezTo>
                    <a:cubicBezTo>
                      <a:pt x="95279" y="18690"/>
                      <a:pt x="47008" y="18690"/>
                      <a:pt x="2259" y="0"/>
                    </a:cubicBezTo>
                    <a:cubicBezTo>
                      <a:pt x="838" y="11897"/>
                      <a:pt x="83" y="23906"/>
                      <a:pt x="0" y="35938"/>
                    </a:cubicBezTo>
                    <a:cubicBezTo>
                      <a:pt x="-11" y="109753"/>
                      <a:pt x="26125" y="179640"/>
                      <a:pt x="71143" y="226167"/>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49" name="Freeform: Shape 48">
                <a:extLst>
                  <a:ext uri="{FF2B5EF4-FFF2-40B4-BE49-F238E27FC236}">
                    <a16:creationId xmlns:a16="http://schemas.microsoft.com/office/drawing/2014/main" id="{25C91FA1-7889-D5CB-51C8-B95098BB427C}"/>
                  </a:ext>
                </a:extLst>
              </p:cNvPr>
              <p:cNvSpPr/>
              <p:nvPr/>
            </p:nvSpPr>
            <p:spPr>
              <a:xfrm>
                <a:off x="5519310" y="3138359"/>
                <a:ext cx="159978" cy="159669"/>
              </a:xfrm>
              <a:custGeom>
                <a:avLst/>
                <a:gdLst>
                  <a:gd name="connsiteX0" fmla="*/ 159979 w 159978"/>
                  <a:gd name="connsiteY0" fmla="*/ 13404 h 159669"/>
                  <a:gd name="connsiteX1" fmla="*/ 0 w 159978"/>
                  <a:gd name="connsiteY1" fmla="*/ 34008 h 159669"/>
                  <a:gd name="connsiteX2" fmla="*/ 64744 w 159978"/>
                  <a:gd name="connsiteY2" fmla="*/ 159669 h 159669"/>
                  <a:gd name="connsiteX3" fmla="*/ 159979 w 159978"/>
                  <a:gd name="connsiteY3" fmla="*/ 13404 h 159669"/>
                </a:gdLst>
                <a:ahLst/>
                <a:cxnLst>
                  <a:cxn ang="0">
                    <a:pos x="connsiteX0" y="connsiteY0"/>
                  </a:cxn>
                  <a:cxn ang="0">
                    <a:pos x="connsiteX1" y="connsiteY1"/>
                  </a:cxn>
                  <a:cxn ang="0">
                    <a:pos x="connsiteX2" y="connsiteY2"/>
                  </a:cxn>
                  <a:cxn ang="0">
                    <a:pos x="connsiteX3" y="connsiteY3"/>
                  </a:cxn>
                </a:cxnLst>
                <a:rect l="l" t="t" r="r" b="b"/>
                <a:pathLst>
                  <a:path w="159978" h="159669">
                    <a:moveTo>
                      <a:pt x="159979" y="13404"/>
                    </a:moveTo>
                    <a:cubicBezTo>
                      <a:pt x="106868" y="-10023"/>
                      <a:pt x="48348" y="-2485"/>
                      <a:pt x="0" y="34008"/>
                    </a:cubicBezTo>
                    <a:cubicBezTo>
                      <a:pt x="30117" y="67665"/>
                      <a:pt x="52494" y="111096"/>
                      <a:pt x="64744" y="159669"/>
                    </a:cubicBezTo>
                    <a:cubicBezTo>
                      <a:pt x="110557" y="129057"/>
                      <a:pt x="144848" y="76390"/>
                      <a:pt x="159979" y="13404"/>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50" name="Freeform: Shape 49">
                <a:extLst>
                  <a:ext uri="{FF2B5EF4-FFF2-40B4-BE49-F238E27FC236}">
                    <a16:creationId xmlns:a16="http://schemas.microsoft.com/office/drawing/2014/main" id="{A2ECB764-A4C5-71D5-0C49-268E21A31C70}"/>
                  </a:ext>
                </a:extLst>
              </p:cNvPr>
              <p:cNvSpPr/>
              <p:nvPr/>
            </p:nvSpPr>
            <p:spPr>
              <a:xfrm>
                <a:off x="5310209" y="3138226"/>
                <a:ext cx="160449" cy="159802"/>
              </a:xfrm>
              <a:custGeom>
                <a:avLst/>
                <a:gdLst>
                  <a:gd name="connsiteX0" fmla="*/ 62768 w 160449"/>
                  <a:gd name="connsiteY0" fmla="*/ 0 h 159802"/>
                  <a:gd name="connsiteX1" fmla="*/ 0 w 160449"/>
                  <a:gd name="connsiteY1" fmla="*/ 13536 h 159802"/>
                  <a:gd name="connsiteX2" fmla="*/ 95705 w 160449"/>
                  <a:gd name="connsiteY2" fmla="*/ 159802 h 159802"/>
                  <a:gd name="connsiteX3" fmla="*/ 160449 w 160449"/>
                  <a:gd name="connsiteY3" fmla="*/ 34141 h 159802"/>
                  <a:gd name="connsiteX4" fmla="*/ 62768 w 160449"/>
                  <a:gd name="connsiteY4" fmla="*/ 0 h 1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9" h="159802">
                    <a:moveTo>
                      <a:pt x="62768" y="0"/>
                    </a:moveTo>
                    <a:cubicBezTo>
                      <a:pt x="41402" y="61"/>
                      <a:pt x="20190" y="4635"/>
                      <a:pt x="0" y="13536"/>
                    </a:cubicBezTo>
                    <a:cubicBezTo>
                      <a:pt x="15241" y="76630"/>
                      <a:pt x="49714" y="129313"/>
                      <a:pt x="95705" y="159802"/>
                    </a:cubicBezTo>
                    <a:cubicBezTo>
                      <a:pt x="107956" y="111229"/>
                      <a:pt x="130332" y="67797"/>
                      <a:pt x="160449" y="34141"/>
                    </a:cubicBezTo>
                    <a:cubicBezTo>
                      <a:pt x="130886" y="11805"/>
                      <a:pt x="97146" y="13"/>
                      <a:pt x="62768" y="0"/>
                    </a:cubicBezTo>
                    <a:close/>
                  </a:path>
                </a:pathLst>
              </a:custGeom>
              <a:solidFill>
                <a:srgbClr val="55A630"/>
              </a:solidFill>
              <a:ln w="9327" cap="flat">
                <a:solidFill>
                  <a:srgbClr val="F8F8F8"/>
                </a:solidFill>
                <a:prstDash val="solid"/>
                <a:miter/>
              </a:ln>
            </p:spPr>
            <p:txBody>
              <a:bodyPr rtlCol="0" anchor="ctr"/>
              <a:lstStyle/>
              <a:p>
                <a:endParaRPr lang="LID4096"/>
              </a:p>
            </p:txBody>
          </p:sp>
          <p:sp>
            <p:nvSpPr>
              <p:cNvPr id="52" name="Freeform: Shape 51">
                <a:extLst>
                  <a:ext uri="{FF2B5EF4-FFF2-40B4-BE49-F238E27FC236}">
                    <a16:creationId xmlns:a16="http://schemas.microsoft.com/office/drawing/2014/main" id="{DE716D24-40A9-9CE9-0FCE-698CDBDA0D74}"/>
                  </a:ext>
                </a:extLst>
              </p:cNvPr>
              <p:cNvSpPr/>
              <p:nvPr/>
            </p:nvSpPr>
            <p:spPr>
              <a:xfrm>
                <a:off x="5314076" y="4385626"/>
                <a:ext cx="385907" cy="314093"/>
              </a:xfrm>
              <a:custGeom>
                <a:avLst/>
                <a:gdLst>
                  <a:gd name="connsiteX0" fmla="*/ 2353 w 385907"/>
                  <a:gd name="connsiteY0" fmla="*/ 281510 h 314093"/>
                  <a:gd name="connsiteX1" fmla="*/ 192954 w 385907"/>
                  <a:gd name="connsiteY1" fmla="*/ 314094 h 314093"/>
                  <a:gd name="connsiteX2" fmla="*/ 383554 w 385907"/>
                  <a:gd name="connsiteY2" fmla="*/ 281510 h 314093"/>
                  <a:gd name="connsiteX3" fmla="*/ 385907 w 385907"/>
                  <a:gd name="connsiteY3" fmla="*/ 245573 h 314093"/>
                  <a:gd name="connsiteX4" fmla="*/ 192954 w 385907"/>
                  <a:gd name="connsiteY4" fmla="*/ 0 h 314093"/>
                  <a:gd name="connsiteX5" fmla="*/ 0 w 385907"/>
                  <a:gd name="connsiteY5" fmla="*/ 245573 h 314093"/>
                  <a:gd name="connsiteX6" fmla="*/ 2353 w 385907"/>
                  <a:gd name="connsiteY6" fmla="*/ 281510 h 31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907" h="314093">
                    <a:moveTo>
                      <a:pt x="2353" y="281510"/>
                    </a:moveTo>
                    <a:cubicBezTo>
                      <a:pt x="66460" y="254723"/>
                      <a:pt x="136673" y="266726"/>
                      <a:pt x="192954" y="314094"/>
                    </a:cubicBezTo>
                    <a:cubicBezTo>
                      <a:pt x="249234" y="266726"/>
                      <a:pt x="319448" y="254723"/>
                      <a:pt x="383554" y="281510"/>
                    </a:cubicBezTo>
                    <a:cubicBezTo>
                      <a:pt x="385054" y="269625"/>
                      <a:pt x="385840" y="257611"/>
                      <a:pt x="385907" y="245573"/>
                    </a:cubicBezTo>
                    <a:cubicBezTo>
                      <a:pt x="385907" y="109947"/>
                      <a:pt x="299519" y="0"/>
                      <a:pt x="192954" y="0"/>
                    </a:cubicBezTo>
                    <a:cubicBezTo>
                      <a:pt x="86389" y="0"/>
                      <a:pt x="0" y="109947"/>
                      <a:pt x="0" y="245573"/>
                    </a:cubicBezTo>
                    <a:cubicBezTo>
                      <a:pt x="68" y="257611"/>
                      <a:pt x="854" y="269625"/>
                      <a:pt x="2353" y="281510"/>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3" name="Freeform: Shape 52">
                <a:extLst>
                  <a:ext uri="{FF2B5EF4-FFF2-40B4-BE49-F238E27FC236}">
                    <a16:creationId xmlns:a16="http://schemas.microsoft.com/office/drawing/2014/main" id="{B1FBB11E-D6DD-4C61-BC91-AFC48538049B}"/>
                  </a:ext>
                </a:extLst>
              </p:cNvPr>
              <p:cNvSpPr/>
              <p:nvPr/>
            </p:nvSpPr>
            <p:spPr>
              <a:xfrm>
                <a:off x="5531125" y="4716611"/>
                <a:ext cx="290634" cy="463354"/>
              </a:xfrm>
              <a:custGeom>
                <a:avLst/>
                <a:gdLst>
                  <a:gd name="connsiteX0" fmla="*/ 186553 w 290634"/>
                  <a:gd name="connsiteY0" fmla="*/ 240 h 463354"/>
                  <a:gd name="connsiteX1" fmla="*/ 71816 w 290634"/>
                  <a:gd name="connsiteY1" fmla="*/ 167948 h 463354"/>
                  <a:gd name="connsiteX2" fmla="*/ 75299 w 290634"/>
                  <a:gd name="connsiteY2" fmla="*/ 217781 h 463354"/>
                  <a:gd name="connsiteX3" fmla="*/ 0 w 290634"/>
                  <a:gd name="connsiteY3" fmla="*/ 429094 h 463354"/>
                  <a:gd name="connsiteX4" fmla="*/ 97700 w 290634"/>
                  <a:gd name="connsiteY4" fmla="*/ 463354 h 463354"/>
                  <a:gd name="connsiteX5" fmla="*/ 290634 w 290634"/>
                  <a:gd name="connsiteY5" fmla="*/ 217996 h 463354"/>
                  <a:gd name="connsiteX6" fmla="*/ 186553 w 290634"/>
                  <a:gd name="connsiteY6" fmla="*/ 0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34" h="463354">
                    <a:moveTo>
                      <a:pt x="186553" y="240"/>
                    </a:moveTo>
                    <a:cubicBezTo>
                      <a:pt x="167904" y="73735"/>
                      <a:pt x="126450" y="134328"/>
                      <a:pt x="71816" y="167948"/>
                    </a:cubicBezTo>
                    <a:cubicBezTo>
                      <a:pt x="74125" y="184396"/>
                      <a:pt x="75291" y="201073"/>
                      <a:pt x="75299" y="217781"/>
                    </a:cubicBezTo>
                    <a:cubicBezTo>
                      <a:pt x="75309" y="298740"/>
                      <a:pt x="47862" y="375766"/>
                      <a:pt x="0" y="429094"/>
                    </a:cubicBezTo>
                    <a:cubicBezTo>
                      <a:pt x="29543" y="451520"/>
                      <a:pt x="63302" y="463358"/>
                      <a:pt x="97700" y="463354"/>
                    </a:cubicBezTo>
                    <a:cubicBezTo>
                      <a:pt x="204214" y="463407"/>
                      <a:pt x="290593" y="353556"/>
                      <a:pt x="290634" y="217996"/>
                    </a:cubicBezTo>
                    <a:cubicBezTo>
                      <a:pt x="290663" y="126290"/>
                      <a:pt x="250521" y="42215"/>
                      <a:pt x="186553" y="0"/>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4" name="Freeform: Shape 53">
                <a:extLst>
                  <a:ext uri="{FF2B5EF4-FFF2-40B4-BE49-F238E27FC236}">
                    <a16:creationId xmlns:a16="http://schemas.microsoft.com/office/drawing/2014/main" id="{369595D8-2616-B0DF-5AD3-4902949B3470}"/>
                  </a:ext>
                </a:extLst>
              </p:cNvPr>
              <p:cNvSpPr/>
              <p:nvPr/>
            </p:nvSpPr>
            <p:spPr>
              <a:xfrm>
                <a:off x="5444249" y="4743923"/>
                <a:ext cx="125561" cy="133328"/>
              </a:xfrm>
              <a:custGeom>
                <a:avLst/>
                <a:gdLst>
                  <a:gd name="connsiteX0" fmla="*/ 125561 w 125561"/>
                  <a:gd name="connsiteY0" fmla="*/ 119792 h 133328"/>
                  <a:gd name="connsiteX1" fmla="*/ 62781 w 125561"/>
                  <a:gd name="connsiteY1" fmla="*/ 0 h 133328"/>
                  <a:gd name="connsiteX2" fmla="*/ 0 w 125561"/>
                  <a:gd name="connsiteY2" fmla="*/ 119792 h 133328"/>
                  <a:gd name="connsiteX3" fmla="*/ 125561 w 125561"/>
                  <a:gd name="connsiteY3" fmla="*/ 119792 h 133328"/>
                </a:gdLst>
                <a:ahLst/>
                <a:cxnLst>
                  <a:cxn ang="0">
                    <a:pos x="connsiteX0" y="connsiteY0"/>
                  </a:cxn>
                  <a:cxn ang="0">
                    <a:pos x="connsiteX1" y="connsiteY1"/>
                  </a:cxn>
                  <a:cxn ang="0">
                    <a:pos x="connsiteX2" y="connsiteY2"/>
                  </a:cxn>
                  <a:cxn ang="0">
                    <a:pos x="connsiteX3" y="connsiteY3"/>
                  </a:cxn>
                </a:cxnLst>
                <a:rect l="l" t="t" r="r" b="b"/>
                <a:pathLst>
                  <a:path w="125561" h="133328">
                    <a:moveTo>
                      <a:pt x="125561" y="119792"/>
                    </a:moveTo>
                    <a:cubicBezTo>
                      <a:pt x="114446" y="72812"/>
                      <a:pt x="92590" y="31109"/>
                      <a:pt x="62781" y="0"/>
                    </a:cubicBezTo>
                    <a:cubicBezTo>
                      <a:pt x="32971" y="31109"/>
                      <a:pt x="11115" y="72812"/>
                      <a:pt x="0" y="119792"/>
                    </a:cubicBezTo>
                    <a:cubicBezTo>
                      <a:pt x="40652" y="137841"/>
                      <a:pt x="84909" y="137841"/>
                      <a:pt x="125561" y="119792"/>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5" name="Freeform: Shape 54">
                <a:extLst>
                  <a:ext uri="{FF2B5EF4-FFF2-40B4-BE49-F238E27FC236}">
                    <a16:creationId xmlns:a16="http://schemas.microsoft.com/office/drawing/2014/main" id="{E9A80AA6-2DD6-C449-56E2-5DE756477ED7}"/>
                  </a:ext>
                </a:extLst>
              </p:cNvPr>
              <p:cNvSpPr/>
              <p:nvPr/>
            </p:nvSpPr>
            <p:spPr>
              <a:xfrm>
                <a:off x="5192259" y="4717090"/>
                <a:ext cx="290674" cy="463354"/>
              </a:xfrm>
              <a:custGeom>
                <a:avLst/>
                <a:gdLst>
                  <a:gd name="connsiteX0" fmla="*/ 192974 w 290674"/>
                  <a:gd name="connsiteY0" fmla="*/ 463115 h 463354"/>
                  <a:gd name="connsiteX1" fmla="*/ 290675 w 290674"/>
                  <a:gd name="connsiteY1" fmla="*/ 428854 h 463354"/>
                  <a:gd name="connsiteX2" fmla="*/ 215376 w 290674"/>
                  <a:gd name="connsiteY2" fmla="*/ 217542 h 463354"/>
                  <a:gd name="connsiteX3" fmla="*/ 218858 w 290674"/>
                  <a:gd name="connsiteY3" fmla="*/ 167708 h 463354"/>
                  <a:gd name="connsiteX4" fmla="*/ 104121 w 290674"/>
                  <a:gd name="connsiteY4" fmla="*/ 0 h 463354"/>
                  <a:gd name="connsiteX5" fmla="*/ 21689 w 290674"/>
                  <a:gd name="connsiteY5" fmla="*/ 330890 h 463354"/>
                  <a:gd name="connsiteX6" fmla="*/ 192974 w 290674"/>
                  <a:gd name="connsiteY6" fmla="*/ 463354 h 4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74" h="463354">
                    <a:moveTo>
                      <a:pt x="192974" y="463115"/>
                    </a:moveTo>
                    <a:cubicBezTo>
                      <a:pt x="227373" y="463118"/>
                      <a:pt x="261132" y="451280"/>
                      <a:pt x="290675" y="428854"/>
                    </a:cubicBezTo>
                    <a:cubicBezTo>
                      <a:pt x="242813" y="375527"/>
                      <a:pt x="215365" y="298500"/>
                      <a:pt x="215376" y="217542"/>
                    </a:cubicBezTo>
                    <a:cubicBezTo>
                      <a:pt x="215384" y="200833"/>
                      <a:pt x="216550" y="184157"/>
                      <a:pt x="218858" y="167708"/>
                    </a:cubicBezTo>
                    <a:cubicBezTo>
                      <a:pt x="164225" y="134089"/>
                      <a:pt x="122771" y="73496"/>
                      <a:pt x="104121" y="0"/>
                    </a:cubicBezTo>
                    <a:cubicBezTo>
                      <a:pt x="9564" y="62402"/>
                      <a:pt x="-27342" y="210546"/>
                      <a:pt x="21689" y="330890"/>
                    </a:cubicBezTo>
                    <a:cubicBezTo>
                      <a:pt x="54857" y="412301"/>
                      <a:pt x="120919" y="463390"/>
                      <a:pt x="192974" y="463354"/>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6" name="Freeform: Shape 55">
                <a:extLst>
                  <a:ext uri="{FF2B5EF4-FFF2-40B4-BE49-F238E27FC236}">
                    <a16:creationId xmlns:a16="http://schemas.microsoft.com/office/drawing/2014/main" id="{4CD66100-1617-6E2E-9D77-AE4894A4C407}"/>
                  </a:ext>
                </a:extLst>
              </p:cNvPr>
              <p:cNvSpPr/>
              <p:nvPr/>
            </p:nvSpPr>
            <p:spPr>
              <a:xfrm>
                <a:off x="5435872" y="4898694"/>
                <a:ext cx="142315" cy="226166"/>
              </a:xfrm>
              <a:custGeom>
                <a:avLst/>
                <a:gdLst>
                  <a:gd name="connsiteX0" fmla="*/ 71158 w 142315"/>
                  <a:gd name="connsiteY0" fmla="*/ 226167 h 226166"/>
                  <a:gd name="connsiteX1" fmla="*/ 142315 w 142315"/>
                  <a:gd name="connsiteY1" fmla="*/ 35938 h 226166"/>
                  <a:gd name="connsiteX2" fmla="*/ 140056 w 142315"/>
                  <a:gd name="connsiteY2" fmla="*/ 0 h 226166"/>
                  <a:gd name="connsiteX3" fmla="*/ 2259 w 142315"/>
                  <a:gd name="connsiteY3" fmla="*/ 0 h 226166"/>
                  <a:gd name="connsiteX4" fmla="*/ 0 w 142315"/>
                  <a:gd name="connsiteY4" fmla="*/ 35938 h 226166"/>
                  <a:gd name="connsiteX5" fmla="*/ 71158 w 142315"/>
                  <a:gd name="connsiteY5" fmla="*/ 226167 h 2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5" h="226166">
                    <a:moveTo>
                      <a:pt x="71158" y="226167"/>
                    </a:moveTo>
                    <a:cubicBezTo>
                      <a:pt x="116184" y="179640"/>
                      <a:pt x="142326" y="109753"/>
                      <a:pt x="142315" y="35938"/>
                    </a:cubicBezTo>
                    <a:cubicBezTo>
                      <a:pt x="142232" y="23906"/>
                      <a:pt x="141477" y="11897"/>
                      <a:pt x="140056" y="0"/>
                    </a:cubicBezTo>
                    <a:cubicBezTo>
                      <a:pt x="95298" y="18690"/>
                      <a:pt x="47018" y="18690"/>
                      <a:pt x="2259" y="0"/>
                    </a:cubicBezTo>
                    <a:cubicBezTo>
                      <a:pt x="838" y="11897"/>
                      <a:pt x="83" y="23906"/>
                      <a:pt x="0" y="35938"/>
                    </a:cubicBezTo>
                    <a:cubicBezTo>
                      <a:pt x="-11" y="109753"/>
                      <a:pt x="26131" y="179640"/>
                      <a:pt x="71158" y="226167"/>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7" name="Freeform: Shape 56">
                <a:extLst>
                  <a:ext uri="{FF2B5EF4-FFF2-40B4-BE49-F238E27FC236}">
                    <a16:creationId xmlns:a16="http://schemas.microsoft.com/office/drawing/2014/main" id="{DEDF3FE5-2B66-FDC3-3F33-9EF67F6A0FDA}"/>
                  </a:ext>
                </a:extLst>
              </p:cNvPr>
              <p:cNvSpPr/>
              <p:nvPr/>
            </p:nvSpPr>
            <p:spPr>
              <a:xfrm>
                <a:off x="5531596" y="4689191"/>
                <a:ext cx="160010" cy="159669"/>
              </a:xfrm>
              <a:custGeom>
                <a:avLst/>
                <a:gdLst>
                  <a:gd name="connsiteX0" fmla="*/ 160010 w 160010"/>
                  <a:gd name="connsiteY0" fmla="*/ 13404 h 159669"/>
                  <a:gd name="connsiteX1" fmla="*/ 0 w 160010"/>
                  <a:gd name="connsiteY1" fmla="*/ 34008 h 159669"/>
                  <a:gd name="connsiteX2" fmla="*/ 64757 w 160010"/>
                  <a:gd name="connsiteY2" fmla="*/ 159669 h 159669"/>
                  <a:gd name="connsiteX3" fmla="*/ 160010 w 160010"/>
                  <a:gd name="connsiteY3" fmla="*/ 13404 h 159669"/>
                </a:gdLst>
                <a:ahLst/>
                <a:cxnLst>
                  <a:cxn ang="0">
                    <a:pos x="connsiteX0" y="connsiteY0"/>
                  </a:cxn>
                  <a:cxn ang="0">
                    <a:pos x="connsiteX1" y="connsiteY1"/>
                  </a:cxn>
                  <a:cxn ang="0">
                    <a:pos x="connsiteX2" y="connsiteY2"/>
                  </a:cxn>
                  <a:cxn ang="0">
                    <a:pos x="connsiteX3" y="connsiteY3"/>
                  </a:cxn>
                </a:cxnLst>
                <a:rect l="l" t="t" r="r" b="b"/>
                <a:pathLst>
                  <a:path w="160010" h="159669">
                    <a:moveTo>
                      <a:pt x="160010" y="13404"/>
                    </a:moveTo>
                    <a:cubicBezTo>
                      <a:pt x="106889" y="-10023"/>
                      <a:pt x="48358" y="-2485"/>
                      <a:pt x="0" y="34008"/>
                    </a:cubicBezTo>
                    <a:cubicBezTo>
                      <a:pt x="30123" y="67665"/>
                      <a:pt x="52504" y="111096"/>
                      <a:pt x="64757" y="159669"/>
                    </a:cubicBezTo>
                    <a:cubicBezTo>
                      <a:pt x="110579" y="129057"/>
                      <a:pt x="144877" y="76390"/>
                      <a:pt x="160010" y="13404"/>
                    </a:cubicBezTo>
                    <a:close/>
                  </a:path>
                </a:pathLst>
              </a:custGeom>
              <a:solidFill>
                <a:srgbClr val="007F5F"/>
              </a:solidFill>
              <a:ln w="9327" cap="flat">
                <a:solidFill>
                  <a:schemeClr val="tx1"/>
                </a:solidFill>
                <a:prstDash val="solid"/>
                <a:miter/>
              </a:ln>
            </p:spPr>
            <p:txBody>
              <a:bodyPr rtlCol="0" anchor="ctr"/>
              <a:lstStyle/>
              <a:p>
                <a:endParaRPr lang="LID4096"/>
              </a:p>
            </p:txBody>
          </p:sp>
          <p:sp>
            <p:nvSpPr>
              <p:cNvPr id="58" name="Freeform: Shape 57">
                <a:extLst>
                  <a:ext uri="{FF2B5EF4-FFF2-40B4-BE49-F238E27FC236}">
                    <a16:creationId xmlns:a16="http://schemas.microsoft.com/office/drawing/2014/main" id="{D64DBD0D-23E6-A171-FF8E-B8DDBB62E8A5}"/>
                  </a:ext>
                </a:extLst>
              </p:cNvPr>
              <p:cNvSpPr/>
              <p:nvPr/>
            </p:nvSpPr>
            <p:spPr>
              <a:xfrm>
                <a:off x="5322453" y="4689058"/>
                <a:ext cx="160480" cy="159802"/>
              </a:xfrm>
              <a:custGeom>
                <a:avLst/>
                <a:gdLst>
                  <a:gd name="connsiteX0" fmla="*/ 62781 w 160480"/>
                  <a:gd name="connsiteY0" fmla="*/ 0 h 159802"/>
                  <a:gd name="connsiteX1" fmla="*/ 0 w 160480"/>
                  <a:gd name="connsiteY1" fmla="*/ 13536 h 159802"/>
                  <a:gd name="connsiteX2" fmla="*/ 95724 w 160480"/>
                  <a:gd name="connsiteY2" fmla="*/ 159802 h 159802"/>
                  <a:gd name="connsiteX3" fmla="*/ 160481 w 160480"/>
                  <a:gd name="connsiteY3" fmla="*/ 34141 h 159802"/>
                  <a:gd name="connsiteX4" fmla="*/ 62781 w 160480"/>
                  <a:gd name="connsiteY4" fmla="*/ 0 h 1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0" h="159802">
                    <a:moveTo>
                      <a:pt x="62781" y="0"/>
                    </a:moveTo>
                    <a:cubicBezTo>
                      <a:pt x="41410" y="61"/>
                      <a:pt x="20194" y="4635"/>
                      <a:pt x="0" y="13536"/>
                    </a:cubicBezTo>
                    <a:cubicBezTo>
                      <a:pt x="15244" y="76630"/>
                      <a:pt x="49724" y="129313"/>
                      <a:pt x="95724" y="159802"/>
                    </a:cubicBezTo>
                    <a:cubicBezTo>
                      <a:pt x="107977" y="111229"/>
                      <a:pt x="130358" y="67797"/>
                      <a:pt x="160481" y="34141"/>
                    </a:cubicBezTo>
                    <a:cubicBezTo>
                      <a:pt x="130912" y="11805"/>
                      <a:pt x="97165" y="13"/>
                      <a:pt x="62781" y="0"/>
                    </a:cubicBezTo>
                    <a:close/>
                  </a:path>
                </a:pathLst>
              </a:custGeom>
              <a:solidFill>
                <a:srgbClr val="007F5F"/>
              </a:solidFill>
              <a:ln w="9327" cap="flat">
                <a:solidFill>
                  <a:schemeClr val="tx1"/>
                </a:solidFill>
                <a:prstDash val="solid"/>
                <a:miter/>
              </a:ln>
            </p:spPr>
            <p:txBody>
              <a:bodyPr rtlCol="0" anchor="ctr"/>
              <a:lstStyle/>
              <a:p>
                <a:endParaRPr lang="LID4096"/>
              </a:p>
            </p:txBody>
          </p:sp>
        </p:grpSp>
      </p:grpSp>
    </p:spTree>
    <p:extLst>
      <p:ext uri="{BB962C8B-B14F-4D97-AF65-F5344CB8AC3E}">
        <p14:creationId xmlns:p14="http://schemas.microsoft.com/office/powerpoint/2010/main" val="414702367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437220" y="346842"/>
            <a:ext cx="9905998" cy="1254807"/>
          </a:xfrm>
        </p:spPr>
        <p:txBody>
          <a:bodyPr>
            <a:normAutofit/>
          </a:bodyPr>
          <a:lstStyle/>
          <a:p>
            <a:r>
              <a:rPr lang="en-US" dirty="0"/>
              <a:t>Decision Tree</a:t>
            </a:r>
          </a:p>
        </p:txBody>
      </p:sp>
      <p:pic>
        <p:nvPicPr>
          <p:cNvPr id="6" name="Picture 5">
            <a:extLst>
              <a:ext uri="{FF2B5EF4-FFF2-40B4-BE49-F238E27FC236}">
                <a16:creationId xmlns:a16="http://schemas.microsoft.com/office/drawing/2014/main" id="{EF560FE9-A121-2AF8-1600-51DBC21176E5}"/>
              </a:ext>
            </a:extLst>
          </p:cNvPr>
          <p:cNvPicPr>
            <a:picLocks noChangeAspect="1"/>
          </p:cNvPicPr>
          <p:nvPr/>
        </p:nvPicPr>
        <p:blipFill>
          <a:blip r:embed="rId3"/>
          <a:srcRect/>
          <a:stretch/>
        </p:blipFill>
        <p:spPr>
          <a:xfrm>
            <a:off x="437220" y="2538998"/>
            <a:ext cx="2863028" cy="3786437"/>
          </a:xfrm>
          <a:prstGeom prst="rect">
            <a:avLst/>
          </a:prstGeom>
        </p:spPr>
      </p:pic>
      <p:grpSp>
        <p:nvGrpSpPr>
          <p:cNvPr id="7" name="Group 6">
            <a:extLst>
              <a:ext uri="{FF2B5EF4-FFF2-40B4-BE49-F238E27FC236}">
                <a16:creationId xmlns:a16="http://schemas.microsoft.com/office/drawing/2014/main" id="{8FC9FEFE-6802-B1D1-B394-C1109B4CB33D}"/>
              </a:ext>
            </a:extLst>
          </p:cNvPr>
          <p:cNvGrpSpPr/>
          <p:nvPr/>
        </p:nvGrpSpPr>
        <p:grpSpPr>
          <a:xfrm>
            <a:off x="3477340" y="2538998"/>
            <a:ext cx="8105061" cy="3786436"/>
            <a:chOff x="141512" y="3288748"/>
            <a:chExt cx="8697687" cy="3415060"/>
          </a:xfrm>
        </p:grpSpPr>
        <p:pic>
          <p:nvPicPr>
            <p:cNvPr id="8" name="Picture 7" descr="A picture containing text, clock&#10;&#10;Description automatically generated">
              <a:extLst>
                <a:ext uri="{FF2B5EF4-FFF2-40B4-BE49-F238E27FC236}">
                  <a16:creationId xmlns:a16="http://schemas.microsoft.com/office/drawing/2014/main" id="{A2B1ECFC-1F2D-A1E3-BAB1-ECEB25502BF2}"/>
                </a:ext>
              </a:extLst>
            </p:cNvPr>
            <p:cNvPicPr>
              <a:picLocks noChangeAspect="1"/>
            </p:cNvPicPr>
            <p:nvPr/>
          </p:nvPicPr>
          <p:blipFill>
            <a:blip r:embed="rId4"/>
            <a:stretch>
              <a:fillRect/>
            </a:stretch>
          </p:blipFill>
          <p:spPr>
            <a:xfrm>
              <a:off x="141514" y="3658080"/>
              <a:ext cx="8697685" cy="3045728"/>
            </a:xfrm>
            <a:prstGeom prst="rect">
              <a:avLst/>
            </a:prstGeom>
          </p:spPr>
        </p:pic>
        <p:sp>
          <p:nvSpPr>
            <p:cNvPr id="9" name="TextBox 8">
              <a:extLst>
                <a:ext uri="{FF2B5EF4-FFF2-40B4-BE49-F238E27FC236}">
                  <a16:creationId xmlns:a16="http://schemas.microsoft.com/office/drawing/2014/main" id="{19BD5A29-5B59-32A2-A094-67606DBD1073}"/>
                </a:ext>
              </a:extLst>
            </p:cNvPr>
            <p:cNvSpPr txBox="1"/>
            <p:nvPr/>
          </p:nvSpPr>
          <p:spPr>
            <a:xfrm>
              <a:off x="141512" y="3288748"/>
              <a:ext cx="8697685" cy="369332"/>
            </a:xfrm>
            <a:prstGeom prst="rect">
              <a:avLst/>
            </a:prstGeom>
            <a:solidFill>
              <a:schemeClr val="tx1"/>
            </a:solidFill>
            <a:ln>
              <a:noFill/>
            </a:ln>
          </p:spPr>
          <p:txBody>
            <a:bodyPr wrap="square" rtlCol="0">
              <a:spAutoFit/>
            </a:bodyPr>
            <a:lstStyle/>
            <a:p>
              <a:pPr algn="ctr"/>
              <a:r>
                <a:rPr lang="en-US" dirty="0">
                  <a:solidFill>
                    <a:schemeClr val="bg1"/>
                  </a:solidFill>
                </a:rPr>
                <a:t>Decision Tree per max_depth = 3:</a:t>
              </a:r>
              <a:endParaRPr lang="LID4096" dirty="0">
                <a:solidFill>
                  <a:schemeClr val="bg1"/>
                </a:solidFill>
              </a:endParaRPr>
            </a:p>
          </p:txBody>
        </p:sp>
      </p:grpSp>
      <p:sp>
        <p:nvSpPr>
          <p:cNvPr id="11" name="TextBox 10">
            <a:extLst>
              <a:ext uri="{FF2B5EF4-FFF2-40B4-BE49-F238E27FC236}">
                <a16:creationId xmlns:a16="http://schemas.microsoft.com/office/drawing/2014/main" id="{9AF146A7-7AAE-3134-2B3B-EB9AA4E61212}"/>
              </a:ext>
            </a:extLst>
          </p:cNvPr>
          <p:cNvSpPr txBox="1"/>
          <p:nvPr/>
        </p:nvSpPr>
        <p:spPr>
          <a:xfrm>
            <a:off x="437220" y="1601649"/>
            <a:ext cx="11145179" cy="646331"/>
          </a:xfrm>
          <a:prstGeom prst="rect">
            <a:avLst/>
          </a:prstGeom>
          <a:solidFill>
            <a:srgbClr val="F3722C"/>
          </a:solidFill>
          <a:ln w="28575">
            <a:solidFill>
              <a:schemeClr val="accent2">
                <a:lumMod val="60000"/>
                <a:lumOff val="40000"/>
              </a:schemeClr>
            </a:solidFill>
          </a:ln>
          <a:scene3d>
            <a:camera prst="orthographicFront"/>
            <a:lightRig rig="threePt" dir="t"/>
          </a:scene3d>
          <a:sp3d>
            <a:bevelT/>
          </a:sp3d>
        </p:spPr>
        <p:txBody>
          <a:bodyPr wrap="square" rtlCol="0">
            <a:spAutoFit/>
          </a:bodyPr>
          <a:lstStyle/>
          <a:p>
            <a:r>
              <a:rPr lang="en-US" dirty="0"/>
              <a:t>We tested the Decision Tree Classifier for different max_depth values ranging from 2 to 14. </a:t>
            </a:r>
          </a:p>
          <a:p>
            <a:r>
              <a:rPr lang="en-US" b="1" dirty="0"/>
              <a:t>Optimized accuracy score is 79.1% per max_depth=7. </a:t>
            </a:r>
            <a:endParaRPr lang="LID4096" b="1" dirty="0"/>
          </a:p>
        </p:txBody>
      </p:sp>
    </p:spTree>
    <p:extLst>
      <p:ext uri="{BB962C8B-B14F-4D97-AF65-F5344CB8AC3E}">
        <p14:creationId xmlns:p14="http://schemas.microsoft.com/office/powerpoint/2010/main" val="38907351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437220" y="346842"/>
            <a:ext cx="9905998" cy="1254807"/>
          </a:xfrm>
        </p:spPr>
        <p:txBody>
          <a:bodyPr>
            <a:normAutofit/>
          </a:bodyPr>
          <a:lstStyle/>
          <a:p>
            <a:r>
              <a:rPr lang="en-US" dirty="0"/>
              <a:t>Random Forest</a:t>
            </a:r>
          </a:p>
        </p:txBody>
      </p:sp>
      <p:pic>
        <p:nvPicPr>
          <p:cNvPr id="3" name="Picture 2" descr="Chart, line chart&#10;&#10;Description automatically generated">
            <a:extLst>
              <a:ext uri="{FF2B5EF4-FFF2-40B4-BE49-F238E27FC236}">
                <a16:creationId xmlns:a16="http://schemas.microsoft.com/office/drawing/2014/main" id="{ED4844BB-12E5-ED7B-10D4-5FB6FC58C52F}"/>
              </a:ext>
            </a:extLst>
          </p:cNvPr>
          <p:cNvPicPr>
            <a:picLocks noChangeAspect="1"/>
          </p:cNvPicPr>
          <p:nvPr/>
        </p:nvPicPr>
        <p:blipFill>
          <a:blip r:embed="rId3"/>
          <a:stretch>
            <a:fillRect/>
          </a:stretch>
        </p:blipFill>
        <p:spPr>
          <a:xfrm>
            <a:off x="437219" y="2724722"/>
            <a:ext cx="5402315" cy="3786436"/>
          </a:xfrm>
          <a:prstGeom prst="rect">
            <a:avLst/>
          </a:prstGeom>
          <a:ln>
            <a:noFill/>
          </a:ln>
        </p:spPr>
      </p:pic>
      <p:pic>
        <p:nvPicPr>
          <p:cNvPr id="4" name="Picture 3" descr="Chart, line chart&#10;&#10;Description automatically generated">
            <a:extLst>
              <a:ext uri="{FF2B5EF4-FFF2-40B4-BE49-F238E27FC236}">
                <a16:creationId xmlns:a16="http://schemas.microsoft.com/office/drawing/2014/main" id="{8D6C64CE-C79C-2E48-CCDF-A292DEBE8319}"/>
              </a:ext>
            </a:extLst>
          </p:cNvPr>
          <p:cNvPicPr>
            <a:picLocks noChangeAspect="1"/>
          </p:cNvPicPr>
          <p:nvPr/>
        </p:nvPicPr>
        <p:blipFill>
          <a:blip r:embed="rId4"/>
          <a:stretch>
            <a:fillRect/>
          </a:stretch>
        </p:blipFill>
        <p:spPr>
          <a:xfrm>
            <a:off x="6180083" y="2724722"/>
            <a:ext cx="5402316" cy="3786436"/>
          </a:xfrm>
          <a:prstGeom prst="rect">
            <a:avLst/>
          </a:prstGeom>
          <a:ln>
            <a:noFill/>
          </a:ln>
        </p:spPr>
      </p:pic>
      <p:sp>
        <p:nvSpPr>
          <p:cNvPr id="5" name="TextBox 4">
            <a:extLst>
              <a:ext uri="{FF2B5EF4-FFF2-40B4-BE49-F238E27FC236}">
                <a16:creationId xmlns:a16="http://schemas.microsoft.com/office/drawing/2014/main" id="{AC49774B-8784-5C5D-A8B7-4ABAA05AEFD3}"/>
              </a:ext>
            </a:extLst>
          </p:cNvPr>
          <p:cNvSpPr txBox="1"/>
          <p:nvPr/>
        </p:nvSpPr>
        <p:spPr>
          <a:xfrm>
            <a:off x="437219" y="1601649"/>
            <a:ext cx="11145180" cy="923330"/>
          </a:xfrm>
          <a:prstGeom prst="rect">
            <a:avLst/>
          </a:prstGeom>
          <a:solidFill>
            <a:srgbClr val="29BF12"/>
          </a:solidFill>
          <a:ln w="28575">
            <a:solidFill>
              <a:schemeClr val="accent2">
                <a:lumMod val="60000"/>
                <a:lumOff val="40000"/>
              </a:schemeClr>
            </a:solidFill>
          </a:ln>
          <a:scene3d>
            <a:camera prst="orthographicFront"/>
            <a:lightRig rig="threePt" dir="t"/>
          </a:scene3d>
          <a:sp3d>
            <a:bevelT/>
          </a:sp3d>
        </p:spPr>
        <p:txBody>
          <a:bodyPr wrap="square" rtlCol="0">
            <a:spAutoFit/>
          </a:bodyPr>
          <a:lstStyle/>
          <a:p>
            <a:r>
              <a:rPr lang="en-US" dirty="0"/>
              <a:t>We tested the Random Forest Classifier for different max_depth values ranging from 2 to 15, and different n_estimators ranging from 11 to 150. </a:t>
            </a:r>
          </a:p>
          <a:p>
            <a:r>
              <a:rPr lang="en-US" b="1" dirty="0"/>
              <a:t>Optimized accuracy score is 81% per max_depth=10 and n_estimators=131 . </a:t>
            </a:r>
            <a:endParaRPr lang="LID4096" b="1" dirty="0"/>
          </a:p>
        </p:txBody>
      </p:sp>
    </p:spTree>
    <p:extLst>
      <p:ext uri="{BB962C8B-B14F-4D97-AF65-F5344CB8AC3E}">
        <p14:creationId xmlns:p14="http://schemas.microsoft.com/office/powerpoint/2010/main" val="3321296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367863" y="1430179"/>
            <a:ext cx="3363310" cy="3675908"/>
          </a:xfrm>
        </p:spPr>
        <p:txBody>
          <a:bodyPr anchor="ctr">
            <a:normAutofit/>
          </a:bodyPr>
          <a:lstStyle/>
          <a:p>
            <a:r>
              <a:rPr lang="en-US" sz="3600" dirty="0"/>
              <a:t>Random Forest – Feature Importance</a:t>
            </a:r>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D17D221C-BFC2-D539-C6E0-F5E1F5B7C395}"/>
              </a:ext>
            </a:extLst>
          </p:cNvPr>
          <p:cNvPicPr>
            <a:picLocks noChangeAspect="1"/>
          </p:cNvPicPr>
          <p:nvPr/>
        </p:nvPicPr>
        <p:blipFill>
          <a:blip r:embed="rId3"/>
          <a:srcRect/>
          <a:stretch/>
        </p:blipFill>
        <p:spPr>
          <a:xfrm>
            <a:off x="4069971" y="1"/>
            <a:ext cx="8122029" cy="6858000"/>
          </a:xfrm>
          <a:prstGeom prst="rect">
            <a:avLst/>
          </a:prstGeom>
        </p:spPr>
      </p:pic>
    </p:spTree>
    <p:extLst>
      <p:ext uri="{BB962C8B-B14F-4D97-AF65-F5344CB8AC3E}">
        <p14:creationId xmlns:p14="http://schemas.microsoft.com/office/powerpoint/2010/main" val="606935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437220" y="346842"/>
            <a:ext cx="9905998" cy="1254807"/>
          </a:xfrm>
        </p:spPr>
        <p:txBody>
          <a:bodyPr>
            <a:normAutofit/>
          </a:bodyPr>
          <a:lstStyle/>
          <a:p>
            <a:r>
              <a:rPr lang="en-US" dirty="0"/>
              <a:t>K - Nearest Neighbors</a:t>
            </a:r>
          </a:p>
        </p:txBody>
      </p:sp>
      <p:sp>
        <p:nvSpPr>
          <p:cNvPr id="6" name="TextBox 5">
            <a:extLst>
              <a:ext uri="{FF2B5EF4-FFF2-40B4-BE49-F238E27FC236}">
                <a16:creationId xmlns:a16="http://schemas.microsoft.com/office/drawing/2014/main" id="{70D6DC40-2F8D-0E11-1AFB-0EF7EA368D6E}"/>
              </a:ext>
            </a:extLst>
          </p:cNvPr>
          <p:cNvSpPr txBox="1"/>
          <p:nvPr/>
        </p:nvSpPr>
        <p:spPr>
          <a:xfrm>
            <a:off x="437219" y="1601649"/>
            <a:ext cx="11145180" cy="923330"/>
          </a:xfrm>
          <a:prstGeom prst="rect">
            <a:avLst/>
          </a:prstGeom>
          <a:solidFill>
            <a:schemeClr val="accent2">
              <a:lumMod val="75000"/>
            </a:schemeClr>
          </a:solidFill>
          <a:ln w="28575">
            <a:solidFill>
              <a:schemeClr val="accent2">
                <a:lumMod val="60000"/>
                <a:lumOff val="40000"/>
              </a:schemeClr>
            </a:solidFill>
          </a:ln>
          <a:scene3d>
            <a:camera prst="orthographicFront"/>
            <a:lightRig rig="threePt" dir="t"/>
          </a:scene3d>
          <a:sp3d>
            <a:bevelT prst="angle"/>
          </a:sp3d>
        </p:spPr>
        <p:txBody>
          <a:bodyPr wrap="square" rtlCol="0">
            <a:spAutoFit/>
          </a:bodyPr>
          <a:lstStyle/>
          <a:p>
            <a:r>
              <a:rPr lang="en-US" dirty="0"/>
              <a:t>First, we scaled x_train data to standardize numeric variables.</a:t>
            </a:r>
          </a:p>
          <a:p>
            <a:r>
              <a:rPr lang="en-US" dirty="0"/>
              <a:t>We tested the KNN Classifier for different odd n_neighbors values ranging from 1 to 25.</a:t>
            </a:r>
          </a:p>
          <a:p>
            <a:r>
              <a:rPr lang="en-US" b="1" dirty="0"/>
              <a:t>Optimized accuracy score is 75.9% per n_neighbors=15. </a:t>
            </a:r>
            <a:endParaRPr lang="LID4096" b="1" dirty="0"/>
          </a:p>
        </p:txBody>
      </p:sp>
      <p:pic>
        <p:nvPicPr>
          <p:cNvPr id="7" name="Picture 6">
            <a:extLst>
              <a:ext uri="{FF2B5EF4-FFF2-40B4-BE49-F238E27FC236}">
                <a16:creationId xmlns:a16="http://schemas.microsoft.com/office/drawing/2014/main" id="{693B9AE8-4502-309B-430A-3C233D8D666D}"/>
              </a:ext>
            </a:extLst>
          </p:cNvPr>
          <p:cNvPicPr>
            <a:picLocks noChangeAspect="1"/>
          </p:cNvPicPr>
          <p:nvPr/>
        </p:nvPicPr>
        <p:blipFill>
          <a:blip r:embed="rId3"/>
          <a:srcRect/>
          <a:stretch/>
        </p:blipFill>
        <p:spPr>
          <a:xfrm>
            <a:off x="437218" y="2746954"/>
            <a:ext cx="5391806" cy="3603172"/>
          </a:xfrm>
          <a:prstGeom prst="rect">
            <a:avLst/>
          </a:prstGeom>
          <a:ln>
            <a:noFill/>
          </a:ln>
        </p:spPr>
      </p:pic>
      <p:pic>
        <p:nvPicPr>
          <p:cNvPr id="8" name="Picture 2" descr="K-Nearest Neighbors (kNN) — Explained | by Soner Yıldırım | Towards Data  Science">
            <a:extLst>
              <a:ext uri="{FF2B5EF4-FFF2-40B4-BE49-F238E27FC236}">
                <a16:creationId xmlns:a16="http://schemas.microsoft.com/office/drawing/2014/main" id="{D720387B-7A14-5C77-D4DD-226AFAA4A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594" y="2746954"/>
            <a:ext cx="5391806" cy="360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568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609600"/>
            <a:ext cx="9905998" cy="1468582"/>
          </a:xfrm>
        </p:spPr>
        <p:txBody>
          <a:bodyPr>
            <a:normAutofit/>
          </a:bodyPr>
          <a:lstStyle/>
          <a:p>
            <a:r>
              <a:rPr lang="en-US" dirty="0"/>
              <a:t>Results</a:t>
            </a:r>
          </a:p>
        </p:txBody>
      </p:sp>
      <p:grpSp>
        <p:nvGrpSpPr>
          <p:cNvPr id="7" name="Group 6">
            <a:extLst>
              <a:ext uri="{FF2B5EF4-FFF2-40B4-BE49-F238E27FC236}">
                <a16:creationId xmlns:a16="http://schemas.microsoft.com/office/drawing/2014/main" id="{F552D379-DECD-9A5C-D5F5-6A8EFCD2CD2B}"/>
              </a:ext>
            </a:extLst>
          </p:cNvPr>
          <p:cNvGrpSpPr/>
          <p:nvPr/>
        </p:nvGrpSpPr>
        <p:grpSpPr>
          <a:xfrm>
            <a:off x="1141413" y="2078182"/>
            <a:ext cx="5887965" cy="4413632"/>
            <a:chOff x="141510" y="2144486"/>
            <a:chExt cx="6281062" cy="4413632"/>
          </a:xfrm>
        </p:grpSpPr>
        <p:grpSp>
          <p:nvGrpSpPr>
            <p:cNvPr id="8" name="Group 7">
              <a:extLst>
                <a:ext uri="{FF2B5EF4-FFF2-40B4-BE49-F238E27FC236}">
                  <a16:creationId xmlns:a16="http://schemas.microsoft.com/office/drawing/2014/main" id="{E8AAF935-2BD1-B34A-9D7C-DE558C49D8E6}"/>
                </a:ext>
              </a:extLst>
            </p:cNvPr>
            <p:cNvGrpSpPr/>
            <p:nvPr/>
          </p:nvGrpSpPr>
          <p:grpSpPr>
            <a:xfrm>
              <a:off x="141510" y="2144486"/>
              <a:ext cx="6281062" cy="4413632"/>
              <a:chOff x="141510" y="2144486"/>
              <a:chExt cx="6281062" cy="4413632"/>
            </a:xfrm>
          </p:grpSpPr>
          <p:sp>
            <p:nvSpPr>
              <p:cNvPr id="13" name="TextBox 12">
                <a:extLst>
                  <a:ext uri="{FF2B5EF4-FFF2-40B4-BE49-F238E27FC236}">
                    <a16:creationId xmlns:a16="http://schemas.microsoft.com/office/drawing/2014/main" id="{F603D9CA-4E07-B3B9-2C52-A989E79C0CAA}"/>
                  </a:ext>
                </a:extLst>
              </p:cNvPr>
              <p:cNvSpPr txBox="1"/>
              <p:nvPr/>
            </p:nvSpPr>
            <p:spPr>
              <a:xfrm>
                <a:off x="141510" y="2144486"/>
                <a:ext cx="6281062" cy="1754326"/>
              </a:xfrm>
              <a:prstGeom prst="rect">
                <a:avLst/>
              </a:prstGeom>
              <a:solidFill>
                <a:srgbClr val="2541B2"/>
              </a:solidFill>
              <a:ln w="38100">
                <a:solidFill>
                  <a:srgbClr val="2541B2"/>
                </a:solidFill>
              </a:ln>
              <a:scene3d>
                <a:camera prst="orthographicFront"/>
                <a:lightRig rig="threePt" dir="t"/>
              </a:scene3d>
              <a:sp3d>
                <a:bevelT/>
              </a:sp3d>
            </p:spPr>
            <p:txBody>
              <a:bodyPr wrap="square" rtlCol="0">
                <a:spAutoFit/>
              </a:bodyPr>
              <a:lstStyle/>
              <a:p>
                <a:r>
                  <a:rPr lang="en-US" b="1" dirty="0"/>
                  <a:t>	All models performed better than the baseline 	model (74.4%) considering accuracy score.</a:t>
                </a:r>
              </a:p>
              <a:p>
                <a:pPr marL="285750" indent="-285750">
                  <a:buFont typeface="Arial" panose="020B0604020202020204" pitchFamily="34" charset="0"/>
                  <a:buChar char="•"/>
                </a:pPr>
                <a:endParaRPr lang="en-US" b="1" dirty="0"/>
              </a:p>
              <a:p>
                <a:pPr lvl="1"/>
                <a:r>
                  <a:rPr lang="en-US" b="1" dirty="0"/>
                  <a:t>Random Forest outperformed all models as far as accuracy score of 81%, although it is the slowest algorithm.</a:t>
                </a:r>
                <a:endParaRPr lang="LID4096" b="1" dirty="0"/>
              </a:p>
            </p:txBody>
          </p:sp>
          <p:pic>
            <p:nvPicPr>
              <p:cNvPr id="15" name="Picture 14">
                <a:extLst>
                  <a:ext uri="{FF2B5EF4-FFF2-40B4-BE49-F238E27FC236}">
                    <a16:creationId xmlns:a16="http://schemas.microsoft.com/office/drawing/2014/main" id="{3B3BED91-B642-9231-EC5C-FADE894F6F57}"/>
                  </a:ext>
                </a:extLst>
              </p:cNvPr>
              <p:cNvPicPr>
                <a:picLocks noChangeAspect="1"/>
              </p:cNvPicPr>
              <p:nvPr/>
            </p:nvPicPr>
            <p:blipFill>
              <a:blip r:embed="rId3"/>
              <a:srcRect/>
              <a:stretch/>
            </p:blipFill>
            <p:spPr>
              <a:xfrm>
                <a:off x="141510" y="3848236"/>
                <a:ext cx="6281062" cy="2709882"/>
              </a:xfrm>
              <a:prstGeom prst="rect">
                <a:avLst/>
              </a:prstGeom>
              <a:ln w="38100">
                <a:solidFill>
                  <a:srgbClr val="2541B2"/>
                </a:solidFill>
              </a:ln>
              <a:scene3d>
                <a:camera prst="orthographicFront"/>
                <a:lightRig rig="threePt" dir="t"/>
              </a:scene3d>
              <a:sp3d>
                <a:bevelT/>
              </a:sp3d>
            </p:spPr>
          </p:pic>
        </p:grpSp>
        <p:pic>
          <p:nvPicPr>
            <p:cNvPr id="9" name="Graphic 8" descr="Circle with left arrow with solid fill">
              <a:extLst>
                <a:ext uri="{FF2B5EF4-FFF2-40B4-BE49-F238E27FC236}">
                  <a16:creationId xmlns:a16="http://schemas.microsoft.com/office/drawing/2014/main" id="{81F7C4C8-7C63-46C4-ABE0-E1F5B5111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41511" y="2248544"/>
              <a:ext cx="536190" cy="536190"/>
            </a:xfrm>
            <a:prstGeom prst="rect">
              <a:avLst/>
            </a:prstGeom>
            <a:scene3d>
              <a:camera prst="orthographicFront"/>
              <a:lightRig rig="threePt" dir="t"/>
            </a:scene3d>
            <a:sp3d>
              <a:bevelT/>
            </a:sp3d>
          </p:spPr>
        </p:pic>
        <p:pic>
          <p:nvPicPr>
            <p:cNvPr id="11" name="Graphic 10" descr="Circle with left arrow with solid fill">
              <a:extLst>
                <a:ext uri="{FF2B5EF4-FFF2-40B4-BE49-F238E27FC236}">
                  <a16:creationId xmlns:a16="http://schemas.microsoft.com/office/drawing/2014/main" id="{5A8D98F0-5917-CA36-5B21-7EDA0E3D8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41510" y="3156886"/>
              <a:ext cx="536190" cy="536190"/>
            </a:xfrm>
            <a:prstGeom prst="rect">
              <a:avLst/>
            </a:prstGeom>
            <a:scene3d>
              <a:camera prst="orthographicFront"/>
              <a:lightRig rig="threePt" dir="t"/>
            </a:scene3d>
            <a:sp3d>
              <a:bevelT/>
            </a:sp3d>
          </p:spPr>
        </p:pic>
      </p:grpSp>
      <p:graphicFrame>
        <p:nvGraphicFramePr>
          <p:cNvPr id="16" name="Diagram 15">
            <a:extLst>
              <a:ext uri="{FF2B5EF4-FFF2-40B4-BE49-F238E27FC236}">
                <a16:creationId xmlns:a16="http://schemas.microsoft.com/office/drawing/2014/main" id="{7B578391-2931-6605-156B-174DF5AA2684}"/>
              </a:ext>
            </a:extLst>
          </p:cNvPr>
          <p:cNvGraphicFramePr/>
          <p:nvPr>
            <p:extLst>
              <p:ext uri="{D42A27DB-BD31-4B8C-83A1-F6EECF244321}">
                <p14:modId xmlns:p14="http://schemas.microsoft.com/office/powerpoint/2010/main" val="1527660430"/>
              </p:ext>
            </p:extLst>
          </p:nvPr>
        </p:nvGraphicFramePr>
        <p:xfrm>
          <a:off x="7463610" y="1996965"/>
          <a:ext cx="3728545" cy="44948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880427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384668" y="357352"/>
            <a:ext cx="9905998" cy="1468582"/>
          </a:xfrm>
        </p:spPr>
        <p:txBody>
          <a:bodyPr>
            <a:normAutofit/>
          </a:bodyPr>
          <a:lstStyle/>
          <a:p>
            <a:r>
              <a:rPr lang="en-US" b="1" dirty="0"/>
              <a:t>Conclusions</a:t>
            </a:r>
            <a:endParaRPr lang="en-US" dirty="0"/>
          </a:p>
        </p:txBody>
      </p:sp>
      <p:graphicFrame>
        <p:nvGraphicFramePr>
          <p:cNvPr id="5" name="Content Placeholder 2" descr="Linear block process numbered SmartArt">
            <a:extLst>
              <a:ext uri="{FF2B5EF4-FFF2-40B4-BE49-F238E27FC236}">
                <a16:creationId xmlns:a16="http://schemas.microsoft.com/office/drawing/2014/main" id="{9FC21ECF-53A9-434C-8CAC-B993956A17A4}"/>
              </a:ext>
            </a:extLst>
          </p:cNvPr>
          <p:cNvGraphicFramePr>
            <a:graphicFrameLocks noGrp="1"/>
          </p:cNvGraphicFramePr>
          <p:nvPr>
            <p:ph idx="1"/>
            <p:extLst>
              <p:ext uri="{D42A27DB-BD31-4B8C-83A1-F6EECF244321}">
                <p14:modId xmlns:p14="http://schemas.microsoft.com/office/powerpoint/2010/main" val="2194748875"/>
              </p:ext>
            </p:extLst>
          </p:nvPr>
        </p:nvGraphicFramePr>
        <p:xfrm>
          <a:off x="384668" y="1681655"/>
          <a:ext cx="11439470" cy="4818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F7B2097B-5C42-CFCC-C5B3-6EBDAAD7A5F1}"/>
              </a:ext>
            </a:extLst>
          </p:cNvPr>
          <p:cNvGrpSpPr/>
          <p:nvPr/>
        </p:nvGrpSpPr>
        <p:grpSpPr>
          <a:xfrm>
            <a:off x="515007" y="3626069"/>
            <a:ext cx="5160579" cy="2872242"/>
            <a:chOff x="2032000" y="2373085"/>
            <a:chExt cx="7930167" cy="3765247"/>
          </a:xfrm>
        </p:grpSpPr>
        <p:graphicFrame>
          <p:nvGraphicFramePr>
            <p:cNvPr id="8" name="Diagram 7">
              <a:extLst>
                <a:ext uri="{FF2B5EF4-FFF2-40B4-BE49-F238E27FC236}">
                  <a16:creationId xmlns:a16="http://schemas.microsoft.com/office/drawing/2014/main" id="{BA7B0B56-47FB-CC13-2605-A3CDAA071951}"/>
                </a:ext>
              </a:extLst>
            </p:cNvPr>
            <p:cNvGraphicFramePr/>
            <p:nvPr>
              <p:extLst>
                <p:ext uri="{D42A27DB-BD31-4B8C-83A1-F6EECF244321}">
                  <p14:modId xmlns:p14="http://schemas.microsoft.com/office/powerpoint/2010/main" val="502935930"/>
                </p:ext>
              </p:extLst>
            </p:nvPr>
          </p:nvGraphicFramePr>
          <p:xfrm>
            <a:off x="2032000" y="2373085"/>
            <a:ext cx="7930167" cy="37652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Graphic 8" descr="Signal with solid fill">
              <a:extLst>
                <a:ext uri="{FF2B5EF4-FFF2-40B4-BE49-F238E27FC236}">
                  <a16:creationId xmlns:a16="http://schemas.microsoft.com/office/drawing/2014/main" id="{B6C82DBC-C479-E787-4293-236B337D1B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2636" y="2599078"/>
              <a:ext cx="664029" cy="664029"/>
            </a:xfrm>
            <a:prstGeom prst="rect">
              <a:avLst/>
            </a:prstGeom>
          </p:spPr>
        </p:pic>
        <p:pic>
          <p:nvPicPr>
            <p:cNvPr id="10" name="Graphic 9" descr="Marketing with solid fill">
              <a:extLst>
                <a:ext uri="{FF2B5EF4-FFF2-40B4-BE49-F238E27FC236}">
                  <a16:creationId xmlns:a16="http://schemas.microsoft.com/office/drawing/2014/main" id="{4AA172FF-D786-AF17-5FB8-CD4C8DF848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90865" y="4357819"/>
              <a:ext cx="685800" cy="685799"/>
            </a:xfrm>
            <a:prstGeom prst="rect">
              <a:avLst/>
            </a:prstGeom>
          </p:spPr>
        </p:pic>
      </p:grpSp>
      <p:sp>
        <p:nvSpPr>
          <p:cNvPr id="11" name="TextBox 10">
            <a:extLst>
              <a:ext uri="{FF2B5EF4-FFF2-40B4-BE49-F238E27FC236}">
                <a16:creationId xmlns:a16="http://schemas.microsoft.com/office/drawing/2014/main" id="{93033C5A-0790-A60C-6D75-2A050B6030E6}"/>
              </a:ext>
            </a:extLst>
          </p:cNvPr>
          <p:cNvSpPr txBox="1"/>
          <p:nvPr/>
        </p:nvSpPr>
        <p:spPr>
          <a:xfrm>
            <a:off x="515007" y="3163614"/>
            <a:ext cx="5160579" cy="307777"/>
          </a:xfrm>
          <a:prstGeom prst="rect">
            <a:avLst/>
          </a:prstGeom>
          <a:noFill/>
        </p:spPr>
        <p:txBody>
          <a:bodyPr wrap="square" rtlCol="0">
            <a:spAutoFit/>
          </a:bodyPr>
          <a:lstStyle/>
          <a:p>
            <a:r>
              <a:rPr lang="en-US" sz="1400" b="1" dirty="0"/>
              <a:t>Key areas to take forward in order to reduce churn:</a:t>
            </a:r>
            <a:endParaRPr lang="LID4096" sz="1400" b="1" dirty="0"/>
          </a:p>
        </p:txBody>
      </p:sp>
    </p:spTree>
    <p:extLst>
      <p:ext uri="{BB962C8B-B14F-4D97-AF65-F5344CB8AC3E}">
        <p14:creationId xmlns:p14="http://schemas.microsoft.com/office/powerpoint/2010/main" val="4791624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609600"/>
            <a:ext cx="9905998" cy="1468582"/>
          </a:xfrm>
        </p:spPr>
        <p:txBody>
          <a:bodyPr>
            <a:normAutofit/>
          </a:bodyPr>
          <a:lstStyle/>
          <a:p>
            <a:r>
              <a:rPr lang="en-US" b="1" dirty="0"/>
              <a:t>Problem Definition</a:t>
            </a:r>
            <a:endParaRPr lang="en-US" dirty="0"/>
          </a:p>
        </p:txBody>
      </p:sp>
      <p:graphicFrame>
        <p:nvGraphicFramePr>
          <p:cNvPr id="5" name="Content Placeholder 2" descr="Linear block process numbered SmartArt">
            <a:extLst>
              <a:ext uri="{FF2B5EF4-FFF2-40B4-BE49-F238E27FC236}">
                <a16:creationId xmlns:a16="http://schemas.microsoft.com/office/drawing/2014/main" id="{9FC21ECF-53A9-434C-8CAC-B993956A17A4}"/>
              </a:ext>
            </a:extLst>
          </p:cNvPr>
          <p:cNvGraphicFramePr>
            <a:graphicFrameLocks noGrp="1"/>
          </p:cNvGraphicFramePr>
          <p:nvPr>
            <p:ph idx="1"/>
            <p:extLst>
              <p:ext uri="{D42A27DB-BD31-4B8C-83A1-F6EECF244321}">
                <p14:modId xmlns:p14="http://schemas.microsoft.com/office/powerpoint/2010/main" val="357386190"/>
              </p:ext>
            </p:extLst>
          </p:nvPr>
        </p:nvGraphicFramePr>
        <p:xfrm>
          <a:off x="1141413" y="2286000"/>
          <a:ext cx="6720325"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F40465E2-0BE3-C54A-A8C8-26D85DE85B32}"/>
              </a:ext>
            </a:extLst>
          </p:cNvPr>
          <p:cNvGrpSpPr/>
          <p:nvPr/>
        </p:nvGrpSpPr>
        <p:grpSpPr>
          <a:xfrm>
            <a:off x="8069094" y="2286000"/>
            <a:ext cx="3219017" cy="3387436"/>
            <a:chOff x="231493" y="2579425"/>
            <a:chExt cx="4216145" cy="2860676"/>
          </a:xfrm>
          <a:solidFill>
            <a:srgbClr val="2B9348"/>
          </a:solidFill>
        </p:grpSpPr>
        <p:sp>
          <p:nvSpPr>
            <p:cNvPr id="4" name="Rectangle 3">
              <a:extLst>
                <a:ext uri="{FF2B5EF4-FFF2-40B4-BE49-F238E27FC236}">
                  <a16:creationId xmlns:a16="http://schemas.microsoft.com/office/drawing/2014/main" id="{C92B0810-2E27-22EB-F6A8-F4220ABFD050}"/>
                </a:ext>
              </a:extLst>
            </p:cNvPr>
            <p:cNvSpPr/>
            <p:nvPr/>
          </p:nvSpPr>
          <p:spPr>
            <a:xfrm>
              <a:off x="231493" y="2579425"/>
              <a:ext cx="4216145" cy="2860676"/>
            </a:xfrm>
            <a:prstGeom prst="rect">
              <a:avLst/>
            </a:prstGeom>
            <a:grpFill/>
            <a:ln>
              <a:noFill/>
            </a:ln>
            <a:scene3d>
              <a:camera prst="orthographicFront"/>
              <a:lightRig rig="threePt" dir="t"/>
            </a:scene3d>
            <a:sp3d>
              <a:bevelT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pic>
          <p:nvPicPr>
            <p:cNvPr id="6" name="Picture 5" descr="A picture containing chart&#10;&#10;Description automatically generated">
              <a:extLst>
                <a:ext uri="{FF2B5EF4-FFF2-40B4-BE49-F238E27FC236}">
                  <a16:creationId xmlns:a16="http://schemas.microsoft.com/office/drawing/2014/main" id="{4FFE8261-66C3-EFD2-39A9-E13D87BD7DFC}"/>
                </a:ext>
              </a:extLst>
            </p:cNvPr>
            <p:cNvPicPr>
              <a:picLocks noChangeAspect="1"/>
            </p:cNvPicPr>
            <p:nvPr/>
          </p:nvPicPr>
          <p:blipFill>
            <a:blip r:embed="rId8"/>
            <a:stretch>
              <a:fillRect/>
            </a:stretch>
          </p:blipFill>
          <p:spPr>
            <a:xfrm>
              <a:off x="578733" y="2859849"/>
              <a:ext cx="3521664" cy="2299828"/>
            </a:xfrm>
            <a:prstGeom prst="rect">
              <a:avLst/>
            </a:prstGeom>
            <a:grpFill/>
            <a:ln>
              <a:noFill/>
            </a:ln>
            <a:scene3d>
              <a:camera prst="orthographicFront"/>
              <a:lightRig rig="threePt" dir="t"/>
            </a:scene3d>
            <a:sp3d>
              <a:bevelT prst="angle"/>
            </a:sp3d>
          </p:spPr>
        </p:pic>
      </p:grpSp>
    </p:spTree>
    <p:extLst>
      <p:ext uri="{BB962C8B-B14F-4D97-AF65-F5344CB8AC3E}">
        <p14:creationId xmlns:p14="http://schemas.microsoft.com/office/powerpoint/2010/main" val="101649487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224C63-7955-66AF-AD8F-44306D46D047}"/>
              </a:ext>
            </a:extLst>
          </p:cNvPr>
          <p:cNvSpPr/>
          <p:nvPr/>
        </p:nvSpPr>
        <p:spPr>
          <a:xfrm>
            <a:off x="334742" y="1854371"/>
            <a:ext cx="11519338" cy="4046483"/>
          </a:xfrm>
          <a:prstGeom prst="rect">
            <a:avLst/>
          </a:prstGeom>
          <a:solidFill>
            <a:schemeClr val="bg2">
              <a:lumMod val="50000"/>
            </a:schemeClr>
          </a:solidFill>
          <a:ln w="19050">
            <a:solidFill>
              <a:schemeClr val="accent2">
                <a:lumMod val="60000"/>
                <a:lumOff val="40000"/>
              </a:schemeClr>
            </a:solidFill>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609600"/>
            <a:ext cx="9905998" cy="1468582"/>
          </a:xfrm>
        </p:spPr>
        <p:txBody>
          <a:bodyPr>
            <a:normAutofit/>
          </a:bodyPr>
          <a:lstStyle/>
          <a:p>
            <a:r>
              <a:rPr lang="en-US" b="1" dirty="0"/>
              <a:t>Workflow</a:t>
            </a:r>
            <a:endParaRPr lang="en-US" dirty="0"/>
          </a:p>
        </p:txBody>
      </p:sp>
      <p:graphicFrame>
        <p:nvGraphicFramePr>
          <p:cNvPr id="6" name="Diagram 5">
            <a:extLst>
              <a:ext uri="{FF2B5EF4-FFF2-40B4-BE49-F238E27FC236}">
                <a16:creationId xmlns:a16="http://schemas.microsoft.com/office/drawing/2014/main" id="{D329D103-400C-BC22-AA15-0BFA4181EC00}"/>
              </a:ext>
            </a:extLst>
          </p:cNvPr>
          <p:cNvGraphicFramePr/>
          <p:nvPr>
            <p:extLst>
              <p:ext uri="{D42A27DB-BD31-4B8C-83A1-F6EECF244321}">
                <p14:modId xmlns:p14="http://schemas.microsoft.com/office/powerpoint/2010/main" val="2794600595"/>
              </p:ext>
            </p:extLst>
          </p:nvPr>
        </p:nvGraphicFramePr>
        <p:xfrm>
          <a:off x="679091" y="2078182"/>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3429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329170" y="879566"/>
            <a:ext cx="9556612" cy="739027"/>
          </a:xfrm>
        </p:spPr>
        <p:txBody>
          <a:bodyPr>
            <a:normAutofit/>
          </a:bodyPr>
          <a:lstStyle/>
          <a:p>
            <a:r>
              <a:rPr lang="en-US" b="1" dirty="0"/>
              <a:t>Data View</a:t>
            </a:r>
            <a:endParaRPr lang="en-US" dirty="0"/>
          </a:p>
        </p:txBody>
      </p:sp>
      <p:grpSp>
        <p:nvGrpSpPr>
          <p:cNvPr id="6" name="Group 5">
            <a:extLst>
              <a:ext uri="{FF2B5EF4-FFF2-40B4-BE49-F238E27FC236}">
                <a16:creationId xmlns:a16="http://schemas.microsoft.com/office/drawing/2014/main" id="{3D1348FE-D18F-AE91-791A-3115731ECB90}"/>
              </a:ext>
            </a:extLst>
          </p:cNvPr>
          <p:cNvGrpSpPr/>
          <p:nvPr/>
        </p:nvGrpSpPr>
        <p:grpSpPr>
          <a:xfrm>
            <a:off x="1076458" y="1734207"/>
            <a:ext cx="10039084" cy="4381386"/>
            <a:chOff x="392905" y="2152895"/>
            <a:chExt cx="10039084" cy="4497192"/>
          </a:xfrm>
        </p:grpSpPr>
        <p:grpSp>
          <p:nvGrpSpPr>
            <p:cNvPr id="7" name="Group 6">
              <a:extLst>
                <a:ext uri="{FF2B5EF4-FFF2-40B4-BE49-F238E27FC236}">
                  <a16:creationId xmlns:a16="http://schemas.microsoft.com/office/drawing/2014/main" id="{48D88B31-11EB-C5CB-FFFF-F1243516EA49}"/>
                </a:ext>
              </a:extLst>
            </p:cNvPr>
            <p:cNvGrpSpPr/>
            <p:nvPr/>
          </p:nvGrpSpPr>
          <p:grpSpPr>
            <a:xfrm>
              <a:off x="392905" y="2870520"/>
              <a:ext cx="10039084" cy="3779567"/>
              <a:chOff x="392905" y="2333174"/>
              <a:chExt cx="10039084" cy="4051224"/>
            </a:xfrm>
          </p:grpSpPr>
          <p:sp>
            <p:nvSpPr>
              <p:cNvPr id="9" name="Rectangle: Rounded Corners 8">
                <a:extLst>
                  <a:ext uri="{FF2B5EF4-FFF2-40B4-BE49-F238E27FC236}">
                    <a16:creationId xmlns:a16="http://schemas.microsoft.com/office/drawing/2014/main" id="{07253842-D84F-51D2-AD0B-0C937EF96E6C}"/>
                  </a:ext>
                </a:extLst>
              </p:cNvPr>
              <p:cNvSpPr/>
              <p:nvPr/>
            </p:nvSpPr>
            <p:spPr>
              <a:xfrm>
                <a:off x="2559142" y="3382720"/>
                <a:ext cx="2394737" cy="2979410"/>
              </a:xfrm>
              <a:prstGeom prst="roundRect">
                <a:avLst/>
              </a:prstGeom>
              <a:solidFill>
                <a:srgbClr val="547F6F"/>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ZA" sz="1600" b="1" u="sng" dirty="0"/>
                  <a:t>Demographic info</a:t>
                </a:r>
                <a:endParaRPr lang="en-ZA" sz="1600" b="1" dirty="0"/>
              </a:p>
              <a:p>
                <a:pPr marL="342900" indent="-342900" algn="l">
                  <a:buFont typeface="Arial" panose="020B0604020202020204" pitchFamily="34" charset="0"/>
                  <a:buChar char="•"/>
                </a:pPr>
                <a:r>
                  <a:rPr lang="en-ZA" sz="1600" b="1" dirty="0"/>
                  <a:t>Gender</a:t>
                </a:r>
                <a:r>
                  <a:rPr lang="en-ZA" sz="1600" dirty="0"/>
                  <a:t> </a:t>
                </a:r>
              </a:p>
              <a:p>
                <a:pPr marL="342900" indent="-342900" algn="l">
                  <a:buFont typeface="Arial" panose="020B0604020202020204" pitchFamily="34" charset="0"/>
                  <a:buChar char="•"/>
                </a:pPr>
                <a:r>
                  <a:rPr lang="en-US" sz="1600" b="1" dirty="0"/>
                  <a:t>Senior Citizen</a:t>
                </a:r>
                <a:endParaRPr lang="en-US" sz="1600" dirty="0"/>
              </a:p>
              <a:p>
                <a:pPr marL="342900" indent="-342900" algn="l">
                  <a:buFont typeface="Arial" panose="020B0604020202020204" pitchFamily="34" charset="0"/>
                  <a:buChar char="•"/>
                </a:pPr>
                <a:r>
                  <a:rPr lang="en-US" sz="1600" b="1" dirty="0"/>
                  <a:t>Partner</a:t>
                </a:r>
                <a:r>
                  <a:rPr lang="en-US" sz="1600" dirty="0"/>
                  <a:t> </a:t>
                </a:r>
              </a:p>
              <a:p>
                <a:pPr marL="342900" indent="-342900" algn="l">
                  <a:buFont typeface="Arial" panose="020B0604020202020204" pitchFamily="34" charset="0"/>
                  <a:buChar char="•"/>
                </a:pPr>
                <a:r>
                  <a:rPr lang="en-US" sz="1600" b="1" dirty="0"/>
                  <a:t>Dependent</a:t>
                </a:r>
                <a:endParaRPr lang="en-ZA" sz="1600" dirty="0"/>
              </a:p>
            </p:txBody>
          </p:sp>
          <p:sp>
            <p:nvSpPr>
              <p:cNvPr id="11" name="Rectangle: Rounded Corners 10">
                <a:extLst>
                  <a:ext uri="{FF2B5EF4-FFF2-40B4-BE49-F238E27FC236}">
                    <a16:creationId xmlns:a16="http://schemas.microsoft.com/office/drawing/2014/main" id="{ACC40D51-7B29-59B6-5028-25D5D1803EDC}"/>
                  </a:ext>
                </a:extLst>
              </p:cNvPr>
              <p:cNvSpPr/>
              <p:nvPr/>
            </p:nvSpPr>
            <p:spPr>
              <a:xfrm>
                <a:off x="5149779" y="3376406"/>
                <a:ext cx="2591623" cy="3007992"/>
              </a:xfrm>
              <a:prstGeom prst="roundRect">
                <a:avLst/>
              </a:prstGeom>
              <a:solidFill>
                <a:schemeClr val="accent2">
                  <a:lumMod val="50000"/>
                </a:schemeClr>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600" b="1" u="sng" dirty="0"/>
                  <a:t>Services info</a:t>
                </a:r>
              </a:p>
              <a:p>
                <a:pPr marL="342900" indent="-342900" algn="l">
                  <a:buFont typeface="Arial" panose="020B0604020202020204" pitchFamily="34" charset="0"/>
                  <a:buChar char="•"/>
                </a:pPr>
                <a:r>
                  <a:rPr lang="en-US" sz="1600" b="1" dirty="0"/>
                  <a:t>Phone Service</a:t>
                </a:r>
                <a:endParaRPr lang="en-US" sz="1600" dirty="0"/>
              </a:p>
              <a:p>
                <a:pPr marL="342900" indent="-342900" algn="l">
                  <a:buFont typeface="Arial" panose="020B0604020202020204" pitchFamily="34" charset="0"/>
                  <a:buChar char="•"/>
                </a:pPr>
                <a:r>
                  <a:rPr lang="en-US" sz="1600" b="1" dirty="0"/>
                  <a:t>Multiple Lines</a:t>
                </a:r>
              </a:p>
              <a:p>
                <a:pPr marL="342900" indent="-342900" algn="l">
                  <a:buFont typeface="Arial" panose="020B0604020202020204" pitchFamily="34" charset="0"/>
                  <a:buChar char="•"/>
                </a:pPr>
                <a:r>
                  <a:rPr lang="en-US" sz="1600" b="1" dirty="0"/>
                  <a:t>Internet Service</a:t>
                </a:r>
              </a:p>
              <a:p>
                <a:pPr marL="342900" indent="-342900" algn="l">
                  <a:buFont typeface="Arial" panose="020B0604020202020204" pitchFamily="34" charset="0"/>
                  <a:buChar char="•"/>
                </a:pPr>
                <a:r>
                  <a:rPr lang="en-US" sz="1600" b="1" dirty="0"/>
                  <a:t>Online Security</a:t>
                </a:r>
                <a:endParaRPr lang="en-US" sz="1600" dirty="0"/>
              </a:p>
              <a:p>
                <a:pPr marL="342900" indent="-342900" algn="l">
                  <a:buFont typeface="Arial" panose="020B0604020202020204" pitchFamily="34" charset="0"/>
                  <a:buChar char="•"/>
                </a:pPr>
                <a:r>
                  <a:rPr lang="en-US" sz="1600" b="1" dirty="0"/>
                  <a:t>Online Backup</a:t>
                </a:r>
              </a:p>
              <a:p>
                <a:pPr marL="342900" indent="-342900" algn="l">
                  <a:buFont typeface="Arial" panose="020B0604020202020204" pitchFamily="34" charset="0"/>
                  <a:buChar char="•"/>
                </a:pPr>
                <a:r>
                  <a:rPr lang="en-US" sz="1600" b="1" dirty="0"/>
                  <a:t>Device Protection</a:t>
                </a:r>
                <a:endParaRPr lang="en-US" sz="1600" dirty="0"/>
              </a:p>
              <a:p>
                <a:pPr marL="342900" indent="-342900" algn="l">
                  <a:buFont typeface="Arial" panose="020B0604020202020204" pitchFamily="34" charset="0"/>
                  <a:buChar char="•"/>
                </a:pPr>
                <a:r>
                  <a:rPr lang="en-US" sz="1600" b="1" dirty="0"/>
                  <a:t>Tech Support</a:t>
                </a:r>
                <a:endParaRPr lang="en-US" sz="1600" dirty="0"/>
              </a:p>
              <a:p>
                <a:pPr marL="342900" indent="-342900" algn="l">
                  <a:buFont typeface="Arial" panose="020B0604020202020204" pitchFamily="34" charset="0"/>
                  <a:buChar char="•"/>
                </a:pPr>
                <a:r>
                  <a:rPr lang="en-US" sz="1600" b="1" dirty="0"/>
                  <a:t>Streaming TV</a:t>
                </a:r>
                <a:endParaRPr lang="en-US" sz="1600" dirty="0"/>
              </a:p>
              <a:p>
                <a:pPr marL="342900" indent="-342900" algn="l">
                  <a:buFont typeface="Arial" panose="020B0604020202020204" pitchFamily="34" charset="0"/>
                  <a:buChar char="•"/>
                </a:pPr>
                <a:r>
                  <a:rPr lang="en-US" sz="1600" b="1" dirty="0"/>
                  <a:t>Streaming Movies</a:t>
                </a:r>
                <a:endParaRPr lang="en-US" sz="1600" dirty="0"/>
              </a:p>
            </p:txBody>
          </p:sp>
          <p:sp>
            <p:nvSpPr>
              <p:cNvPr id="13" name="Rectangle: Rounded Corners 12">
                <a:extLst>
                  <a:ext uri="{FF2B5EF4-FFF2-40B4-BE49-F238E27FC236}">
                    <a16:creationId xmlns:a16="http://schemas.microsoft.com/office/drawing/2014/main" id="{683533B5-82A4-E6DE-C4BF-9D51223B07EF}"/>
                  </a:ext>
                </a:extLst>
              </p:cNvPr>
              <p:cNvSpPr/>
              <p:nvPr/>
            </p:nvSpPr>
            <p:spPr>
              <a:xfrm>
                <a:off x="7937302" y="3368430"/>
                <a:ext cx="2494687" cy="2979410"/>
              </a:xfrm>
              <a:prstGeom prst="roundRect">
                <a:avLst/>
              </a:prstGeom>
              <a:solidFill>
                <a:srgbClr val="36593E"/>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600" b="1" u="sng" dirty="0"/>
                  <a:t>Account info</a:t>
                </a:r>
              </a:p>
              <a:p>
                <a:pPr marL="342900" indent="-342900" algn="l">
                  <a:buFont typeface="Arial" panose="020B0604020202020204" pitchFamily="34" charset="0"/>
                  <a:buChar char="•"/>
                </a:pPr>
                <a:r>
                  <a:rPr lang="en-US" sz="1600" b="1" dirty="0"/>
                  <a:t>Tenure</a:t>
                </a:r>
                <a:endParaRPr lang="en-US" sz="1600" dirty="0"/>
              </a:p>
              <a:p>
                <a:pPr marL="342900" indent="-342900" algn="l">
                  <a:buFont typeface="Arial" panose="020B0604020202020204" pitchFamily="34" charset="0"/>
                  <a:buChar char="•"/>
                </a:pPr>
                <a:r>
                  <a:rPr lang="en-US" sz="1600" b="1" dirty="0"/>
                  <a:t>Contract</a:t>
                </a:r>
              </a:p>
              <a:p>
                <a:pPr marL="342900" indent="-342900" algn="l">
                  <a:buFont typeface="Arial" panose="020B0604020202020204" pitchFamily="34" charset="0"/>
                  <a:buChar char="•"/>
                </a:pPr>
                <a:r>
                  <a:rPr lang="en-US" sz="1600" b="1" dirty="0"/>
                  <a:t>Paperless Billing</a:t>
                </a:r>
                <a:endParaRPr lang="en-US" sz="1600" dirty="0"/>
              </a:p>
              <a:p>
                <a:pPr marL="342900" indent="-342900" algn="l">
                  <a:buFont typeface="Arial" panose="020B0604020202020204" pitchFamily="34" charset="0"/>
                  <a:buChar char="•"/>
                </a:pPr>
                <a:r>
                  <a:rPr lang="en-US" sz="1600" b="1" dirty="0"/>
                  <a:t>Payment Method</a:t>
                </a:r>
                <a:endParaRPr lang="en-US" sz="1600" dirty="0"/>
              </a:p>
              <a:p>
                <a:pPr marL="342900" indent="-342900" algn="l">
                  <a:buFont typeface="Arial" panose="020B0604020202020204" pitchFamily="34" charset="0"/>
                  <a:buChar char="•"/>
                </a:pPr>
                <a:r>
                  <a:rPr lang="en-US" sz="1600" b="1" dirty="0"/>
                  <a:t>Monthly Charges </a:t>
                </a:r>
              </a:p>
              <a:p>
                <a:pPr marL="342900" indent="-342900" algn="l">
                  <a:buFont typeface="Arial" panose="020B0604020202020204" pitchFamily="34" charset="0"/>
                  <a:buChar char="•"/>
                </a:pPr>
                <a:r>
                  <a:rPr lang="en-US" sz="1600" b="1" dirty="0"/>
                  <a:t>Total Charges</a:t>
                </a:r>
                <a:endParaRPr lang="en-US" sz="1600" dirty="0"/>
              </a:p>
            </p:txBody>
          </p:sp>
          <p:sp>
            <p:nvSpPr>
              <p:cNvPr id="15" name="Rectangle: Rounded Corners 14">
                <a:extLst>
                  <a:ext uri="{FF2B5EF4-FFF2-40B4-BE49-F238E27FC236}">
                    <a16:creationId xmlns:a16="http://schemas.microsoft.com/office/drawing/2014/main" id="{EC39CBE6-CDF5-BCDD-CDE3-025ADEE9149E}"/>
                  </a:ext>
                </a:extLst>
              </p:cNvPr>
              <p:cNvSpPr/>
              <p:nvPr/>
            </p:nvSpPr>
            <p:spPr>
              <a:xfrm>
                <a:off x="2559142" y="2333174"/>
                <a:ext cx="7872847" cy="734991"/>
              </a:xfrm>
              <a:prstGeom prst="roundRect">
                <a:avLst/>
              </a:prstGeom>
              <a:solidFill>
                <a:srgbClr val="233A1A"/>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Independent Variables: </a:t>
                </a:r>
              </a:p>
              <a:p>
                <a:pPr algn="ctr"/>
                <a:r>
                  <a:rPr lang="en-US" sz="2000" dirty="0"/>
                  <a:t>17 Categorical &amp; 3 Continuous data types</a:t>
                </a:r>
              </a:p>
            </p:txBody>
          </p:sp>
          <p:sp>
            <p:nvSpPr>
              <p:cNvPr id="16" name="Rectangle: Rounded Corners 15">
                <a:extLst>
                  <a:ext uri="{FF2B5EF4-FFF2-40B4-BE49-F238E27FC236}">
                    <a16:creationId xmlns:a16="http://schemas.microsoft.com/office/drawing/2014/main" id="{0F694CDC-A6F5-4A83-A566-00F9F0C68FBB}"/>
                  </a:ext>
                </a:extLst>
              </p:cNvPr>
              <p:cNvSpPr/>
              <p:nvPr/>
            </p:nvSpPr>
            <p:spPr>
              <a:xfrm>
                <a:off x="392905" y="2333174"/>
                <a:ext cx="1953821" cy="4014665"/>
              </a:xfrm>
              <a:prstGeom prst="roundRect">
                <a:avLst/>
              </a:prstGeom>
              <a:solidFill>
                <a:srgbClr val="44B340"/>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Dependent Target Variable: </a:t>
                </a:r>
                <a:br>
                  <a:rPr lang="en-US" sz="2200" dirty="0"/>
                </a:br>
                <a:r>
                  <a:rPr lang="en-US" sz="2200" b="1" dirty="0"/>
                  <a:t>Churn</a:t>
                </a:r>
                <a:endParaRPr lang="LID4096" sz="2200" b="1" dirty="0"/>
              </a:p>
            </p:txBody>
          </p:sp>
          <p:sp>
            <p:nvSpPr>
              <p:cNvPr id="17" name="Arrow: Down 16">
                <a:extLst>
                  <a:ext uri="{FF2B5EF4-FFF2-40B4-BE49-F238E27FC236}">
                    <a16:creationId xmlns:a16="http://schemas.microsoft.com/office/drawing/2014/main" id="{7789D60A-0F2B-2B41-8C5E-24FC0A17B41F}"/>
                  </a:ext>
                </a:extLst>
              </p:cNvPr>
              <p:cNvSpPr/>
              <p:nvPr/>
            </p:nvSpPr>
            <p:spPr>
              <a:xfrm>
                <a:off x="3497373" y="3070567"/>
                <a:ext cx="518273" cy="462790"/>
              </a:xfrm>
              <a:prstGeom prst="downArrow">
                <a:avLst/>
              </a:prstGeom>
              <a:solidFill>
                <a:schemeClr val="tx1"/>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Arrow: Down 17">
                <a:extLst>
                  <a:ext uri="{FF2B5EF4-FFF2-40B4-BE49-F238E27FC236}">
                    <a16:creationId xmlns:a16="http://schemas.microsoft.com/office/drawing/2014/main" id="{C30B804B-222B-ABC0-3F8B-EE9EB9EAB677}"/>
                  </a:ext>
                </a:extLst>
              </p:cNvPr>
              <p:cNvSpPr/>
              <p:nvPr/>
            </p:nvSpPr>
            <p:spPr>
              <a:xfrm>
                <a:off x="6236428" y="3061381"/>
                <a:ext cx="518273" cy="462790"/>
              </a:xfrm>
              <a:prstGeom prst="downArrow">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Arrow: Down 19">
                <a:extLst>
                  <a:ext uri="{FF2B5EF4-FFF2-40B4-BE49-F238E27FC236}">
                    <a16:creationId xmlns:a16="http://schemas.microsoft.com/office/drawing/2014/main" id="{05894E14-0A30-1346-237F-2579C17FC6C5}"/>
                  </a:ext>
                </a:extLst>
              </p:cNvPr>
              <p:cNvSpPr/>
              <p:nvPr/>
            </p:nvSpPr>
            <p:spPr>
              <a:xfrm>
                <a:off x="8924003" y="3070568"/>
                <a:ext cx="518273" cy="462790"/>
              </a:xfrm>
              <a:prstGeom prst="downArrow">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8" name="Rectangle: Rounded Corners 7">
              <a:extLst>
                <a:ext uri="{FF2B5EF4-FFF2-40B4-BE49-F238E27FC236}">
                  <a16:creationId xmlns:a16="http://schemas.microsoft.com/office/drawing/2014/main" id="{5BCC4573-0971-4C7A-798D-33B5A8370F18}"/>
                </a:ext>
              </a:extLst>
            </p:cNvPr>
            <p:cNvSpPr/>
            <p:nvPr/>
          </p:nvSpPr>
          <p:spPr>
            <a:xfrm>
              <a:off x="392905" y="2152895"/>
              <a:ext cx="10039084" cy="499505"/>
            </a:xfrm>
            <a:prstGeom prst="roundRect">
              <a:avLst/>
            </a:prstGeom>
            <a:solidFill>
              <a:srgbClr val="211B08"/>
            </a:solidFill>
            <a:ln>
              <a:solidFill>
                <a:schemeClr val="accent2">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t>7043 rows &amp; 21 columns</a:t>
              </a:r>
              <a:endParaRPr lang="LID4096" b="1" dirty="0"/>
            </a:p>
          </p:txBody>
        </p:sp>
      </p:grpSp>
    </p:spTree>
    <p:extLst>
      <p:ext uri="{BB962C8B-B14F-4D97-AF65-F5344CB8AC3E}">
        <p14:creationId xmlns:p14="http://schemas.microsoft.com/office/powerpoint/2010/main" val="410023110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CE6BE53-F5F9-BADD-8253-49C587FB58A3}"/>
              </a:ext>
            </a:extLst>
          </p:cNvPr>
          <p:cNvSpPr/>
          <p:nvPr/>
        </p:nvSpPr>
        <p:spPr>
          <a:xfrm>
            <a:off x="1153067" y="1921925"/>
            <a:ext cx="10032384" cy="3947247"/>
          </a:xfrm>
          <a:prstGeom prst="roundRect">
            <a:avLst>
              <a:gd name="adj" fmla="val 4868"/>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453343"/>
            <a:ext cx="10125676" cy="1468582"/>
          </a:xfrm>
        </p:spPr>
        <p:txBody>
          <a:bodyPr>
            <a:normAutofit/>
          </a:bodyPr>
          <a:lstStyle/>
          <a:p>
            <a:r>
              <a:rPr lang="en-US" b="1" dirty="0"/>
              <a:t>Data Cleaning</a:t>
            </a:r>
            <a:endParaRPr lang="en-US" dirty="0"/>
          </a:p>
        </p:txBody>
      </p:sp>
      <p:grpSp>
        <p:nvGrpSpPr>
          <p:cNvPr id="6" name="Group 5">
            <a:extLst>
              <a:ext uri="{FF2B5EF4-FFF2-40B4-BE49-F238E27FC236}">
                <a16:creationId xmlns:a16="http://schemas.microsoft.com/office/drawing/2014/main" id="{46089EFA-F7FB-B79B-939C-76E011B3E700}"/>
              </a:ext>
            </a:extLst>
          </p:cNvPr>
          <p:cNvGrpSpPr/>
          <p:nvPr/>
        </p:nvGrpSpPr>
        <p:grpSpPr>
          <a:xfrm>
            <a:off x="1108800" y="1998617"/>
            <a:ext cx="9938611" cy="3824312"/>
            <a:chOff x="-127577" y="2235487"/>
            <a:chExt cx="11639255" cy="3788799"/>
          </a:xfrm>
        </p:grpSpPr>
        <p:graphicFrame>
          <p:nvGraphicFramePr>
            <p:cNvPr id="7" name="Diagram 6">
              <a:extLst>
                <a:ext uri="{FF2B5EF4-FFF2-40B4-BE49-F238E27FC236}">
                  <a16:creationId xmlns:a16="http://schemas.microsoft.com/office/drawing/2014/main" id="{AAFE42B4-2121-4197-EC58-AA5FB50849CD}"/>
                </a:ext>
              </a:extLst>
            </p:cNvPr>
            <p:cNvGraphicFramePr/>
            <p:nvPr>
              <p:extLst>
                <p:ext uri="{D42A27DB-BD31-4B8C-83A1-F6EECF244321}">
                  <p14:modId xmlns:p14="http://schemas.microsoft.com/office/powerpoint/2010/main" val="136686897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Checkbox Checked with solid fill">
              <a:extLst>
                <a:ext uri="{FF2B5EF4-FFF2-40B4-BE49-F238E27FC236}">
                  <a16:creationId xmlns:a16="http://schemas.microsoft.com/office/drawing/2014/main" id="{599B76F5-EF95-20D1-7E11-DF10CC26C1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741" y="2235487"/>
              <a:ext cx="927039" cy="927040"/>
            </a:xfrm>
            <a:prstGeom prst="rect">
              <a:avLst/>
            </a:prstGeom>
          </p:spPr>
        </p:pic>
        <p:pic>
          <p:nvPicPr>
            <p:cNvPr id="9" name="Graphic 8" descr="Checkbox Checked with solid fill">
              <a:extLst>
                <a:ext uri="{FF2B5EF4-FFF2-40B4-BE49-F238E27FC236}">
                  <a16:creationId xmlns:a16="http://schemas.microsoft.com/office/drawing/2014/main" id="{6D537D39-0A05-5020-8541-AD385B26A6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742" y="2932913"/>
              <a:ext cx="927039" cy="927040"/>
            </a:xfrm>
            <a:prstGeom prst="rect">
              <a:avLst/>
            </a:prstGeom>
          </p:spPr>
        </p:pic>
        <p:pic>
          <p:nvPicPr>
            <p:cNvPr id="11" name="Graphic 10" descr="Checkbox Checked with solid fill">
              <a:extLst>
                <a:ext uri="{FF2B5EF4-FFF2-40B4-BE49-F238E27FC236}">
                  <a16:creationId xmlns:a16="http://schemas.microsoft.com/office/drawing/2014/main" id="{4806D9CF-C5D0-3D54-5AB9-E5177A9E9E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6742" y="3655318"/>
              <a:ext cx="927039" cy="927040"/>
            </a:xfrm>
            <a:prstGeom prst="rect">
              <a:avLst/>
            </a:prstGeom>
          </p:spPr>
        </p:pic>
        <p:pic>
          <p:nvPicPr>
            <p:cNvPr id="13" name="Graphic 12" descr="Checkbox Checked with solid fill">
              <a:extLst>
                <a:ext uri="{FF2B5EF4-FFF2-40B4-BE49-F238E27FC236}">
                  <a16:creationId xmlns:a16="http://schemas.microsoft.com/office/drawing/2014/main" id="{503C97EB-9988-BA54-FB31-34DC7A91DC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7577" y="4389772"/>
              <a:ext cx="927039" cy="927040"/>
            </a:xfrm>
            <a:prstGeom prst="rect">
              <a:avLst/>
            </a:prstGeom>
          </p:spPr>
        </p:pic>
        <p:pic>
          <p:nvPicPr>
            <p:cNvPr id="15" name="Graphic 14" descr="Checkbox Checked with solid fill">
              <a:extLst>
                <a:ext uri="{FF2B5EF4-FFF2-40B4-BE49-F238E27FC236}">
                  <a16:creationId xmlns:a16="http://schemas.microsoft.com/office/drawing/2014/main" id="{FC33D82C-BE7F-0C25-7104-DB5B979508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7577" y="5097246"/>
              <a:ext cx="927038" cy="927040"/>
            </a:xfrm>
            <a:prstGeom prst="rect">
              <a:avLst/>
            </a:prstGeom>
          </p:spPr>
        </p:pic>
      </p:grpSp>
    </p:spTree>
    <p:extLst>
      <p:ext uri="{BB962C8B-B14F-4D97-AF65-F5344CB8AC3E}">
        <p14:creationId xmlns:p14="http://schemas.microsoft.com/office/powerpoint/2010/main" val="40258317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6420465" y="609600"/>
            <a:ext cx="5122606" cy="1905000"/>
          </a:xfrm>
        </p:spPr>
        <p:txBody>
          <a:bodyPr>
            <a:normAutofit/>
          </a:bodyPr>
          <a:lstStyle/>
          <a:p>
            <a:r>
              <a:rPr lang="en-US" b="1" dirty="0"/>
              <a:t>EDA</a:t>
            </a:r>
            <a:br>
              <a:rPr lang="en-US" dirty="0"/>
            </a:br>
            <a:r>
              <a:rPr lang="en-US" sz="2800" dirty="0"/>
              <a:t>Target Variable - Churn</a:t>
            </a:r>
          </a:p>
        </p:txBody>
      </p:sp>
      <p:pic>
        <p:nvPicPr>
          <p:cNvPr id="3" name="Picture 2" descr="Chart, pie chart&#10;&#10;Description automatically generated">
            <a:extLst>
              <a:ext uri="{FF2B5EF4-FFF2-40B4-BE49-F238E27FC236}">
                <a16:creationId xmlns:a16="http://schemas.microsoft.com/office/drawing/2014/main" id="{BC740F8B-0C76-A945-99D6-D93DA549F86A}"/>
              </a:ext>
            </a:extLst>
          </p:cNvPr>
          <p:cNvPicPr>
            <a:picLocks noChangeAspect="1"/>
          </p:cNvPicPr>
          <p:nvPr/>
        </p:nvPicPr>
        <p:blipFill>
          <a:blip r:embed="rId3"/>
          <a:stretch>
            <a:fillRect/>
          </a:stretch>
        </p:blipFill>
        <p:spPr>
          <a:xfrm>
            <a:off x="648929" y="805126"/>
            <a:ext cx="5247747" cy="5247747"/>
          </a:xfrm>
          <a:prstGeom prst="roundRect">
            <a:avLst>
              <a:gd name="adj" fmla="val 3517"/>
            </a:avLst>
          </a:prstGeom>
          <a:solidFill>
            <a:schemeClr val="bg2">
              <a:lumMod val="50000"/>
            </a:schemeClr>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scene3d>
            <a:camera prst="orthographicFront"/>
            <a:lightRig rig="threePt" dir="t"/>
          </a:scene3d>
          <a:sp3d>
            <a:bevelT/>
          </a:sp3d>
        </p:spPr>
      </p:pic>
      <p:graphicFrame>
        <p:nvGraphicFramePr>
          <p:cNvPr id="11" name="Content Placeholder 2" descr="Linear block process numbered SmartArt">
            <a:extLst>
              <a:ext uri="{FF2B5EF4-FFF2-40B4-BE49-F238E27FC236}">
                <a16:creationId xmlns:a16="http://schemas.microsoft.com/office/drawing/2014/main" id="{9F02D586-DDD8-F010-E79D-F6AE13C69B92}"/>
              </a:ext>
            </a:extLst>
          </p:cNvPr>
          <p:cNvGraphicFramePr>
            <a:graphicFrameLocks noGrp="1"/>
          </p:cNvGraphicFramePr>
          <p:nvPr>
            <p:ph idx="1"/>
            <p:extLst>
              <p:ext uri="{D42A27DB-BD31-4B8C-83A1-F6EECF244321}">
                <p14:modId xmlns:p14="http://schemas.microsoft.com/office/powerpoint/2010/main" val="1497068960"/>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9676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347239" y="254694"/>
            <a:ext cx="11453184" cy="1334814"/>
          </a:xfrm>
        </p:spPr>
        <p:txBody>
          <a:bodyPr>
            <a:normAutofit/>
          </a:bodyPr>
          <a:lstStyle/>
          <a:p>
            <a:r>
              <a:rPr lang="en-US" b="1" dirty="0"/>
              <a:t>EDA – </a:t>
            </a:r>
            <a:br>
              <a:rPr lang="en-US" sz="4000" b="1" dirty="0"/>
            </a:br>
            <a:r>
              <a:rPr lang="en-US" sz="2700" dirty="0"/>
              <a:t>Demographical Categorical Features Distribution</a:t>
            </a:r>
          </a:p>
        </p:txBody>
      </p:sp>
      <p:grpSp>
        <p:nvGrpSpPr>
          <p:cNvPr id="11" name="Group 10">
            <a:extLst>
              <a:ext uri="{FF2B5EF4-FFF2-40B4-BE49-F238E27FC236}">
                <a16:creationId xmlns:a16="http://schemas.microsoft.com/office/drawing/2014/main" id="{EECEE65B-D8EE-23D1-82E2-E8BFDB4D445F}"/>
              </a:ext>
            </a:extLst>
          </p:cNvPr>
          <p:cNvGrpSpPr/>
          <p:nvPr/>
        </p:nvGrpSpPr>
        <p:grpSpPr>
          <a:xfrm>
            <a:off x="347240" y="1734208"/>
            <a:ext cx="3320870" cy="4852066"/>
            <a:chOff x="8322198" y="2217459"/>
            <a:chExt cx="3653473" cy="4440329"/>
          </a:xfrm>
          <a:effectLst/>
        </p:grpSpPr>
        <p:grpSp>
          <p:nvGrpSpPr>
            <p:cNvPr id="13" name="Group 12">
              <a:extLst>
                <a:ext uri="{FF2B5EF4-FFF2-40B4-BE49-F238E27FC236}">
                  <a16:creationId xmlns:a16="http://schemas.microsoft.com/office/drawing/2014/main" id="{B3D23AAA-2991-C490-D59E-A955A0C0D7D1}"/>
                </a:ext>
              </a:extLst>
            </p:cNvPr>
            <p:cNvGrpSpPr/>
            <p:nvPr/>
          </p:nvGrpSpPr>
          <p:grpSpPr>
            <a:xfrm>
              <a:off x="8322198" y="2217459"/>
              <a:ext cx="3653471" cy="1187304"/>
              <a:chOff x="0" y="0"/>
              <a:chExt cx="4124289" cy="987187"/>
            </a:xfrm>
            <a:solidFill>
              <a:schemeClr val="accent4">
                <a:lumMod val="75000"/>
              </a:schemeClr>
            </a:solidFill>
          </p:grpSpPr>
          <p:sp>
            <p:nvSpPr>
              <p:cNvPr id="21" name="Rectangle: Rounded Corners 20">
                <a:extLst>
                  <a:ext uri="{FF2B5EF4-FFF2-40B4-BE49-F238E27FC236}">
                    <a16:creationId xmlns:a16="http://schemas.microsoft.com/office/drawing/2014/main" id="{8375D115-7EED-27D5-DBDE-E2C7618957C8}"/>
                  </a:ext>
                </a:extLst>
              </p:cNvPr>
              <p:cNvSpPr/>
              <p:nvPr/>
            </p:nvSpPr>
            <p:spPr>
              <a:xfrm>
                <a:off x="0" y="0"/>
                <a:ext cx="4124289" cy="987187"/>
              </a:xfrm>
              <a:prstGeom prst="roundRect">
                <a:avLst/>
              </a:prstGeom>
              <a:solidFill>
                <a:srgbClr val="433E3F"/>
              </a:solidFill>
              <a:scene3d>
                <a:camera prst="orthographicFront"/>
                <a:lightRig rig="threePt" dir="t"/>
              </a:scene3d>
              <a:sp3d>
                <a:bevelT/>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EE8DFA7E-3D6C-9AD3-6F91-09639881A33B}"/>
                  </a:ext>
                </a:extLst>
              </p:cNvPr>
              <p:cNvSpPr txBox="1"/>
              <p:nvPr/>
            </p:nvSpPr>
            <p:spPr>
              <a:xfrm>
                <a:off x="143451" y="75560"/>
                <a:ext cx="3837386" cy="836066"/>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defTabSz="533400">
                  <a:lnSpc>
                    <a:spcPct val="90000"/>
                  </a:lnSpc>
                  <a:spcBef>
                    <a:spcPct val="0"/>
                  </a:spcBef>
                  <a:spcAft>
                    <a:spcPct val="35000"/>
                  </a:spcAft>
                  <a:buNone/>
                </a:pPr>
                <a:r>
                  <a:rPr lang="en-US" sz="1400" b="1" u="sng" kern="1200" dirty="0"/>
                  <a:t>Gender</a:t>
                </a:r>
                <a:r>
                  <a:rPr lang="en-US" sz="1400" kern="1200" dirty="0"/>
                  <a:t> - there is a similar proportion of men and women, and almost no difference in the rate of churn between the genders.</a:t>
                </a:r>
              </a:p>
            </p:txBody>
          </p:sp>
        </p:grpSp>
        <p:grpSp>
          <p:nvGrpSpPr>
            <p:cNvPr id="15" name="Group 14">
              <a:extLst>
                <a:ext uri="{FF2B5EF4-FFF2-40B4-BE49-F238E27FC236}">
                  <a16:creationId xmlns:a16="http://schemas.microsoft.com/office/drawing/2014/main" id="{A492B911-645A-A9AA-C98C-EB42464CBE22}"/>
                </a:ext>
              </a:extLst>
            </p:cNvPr>
            <p:cNvGrpSpPr/>
            <p:nvPr/>
          </p:nvGrpSpPr>
          <p:grpSpPr>
            <a:xfrm>
              <a:off x="8322198" y="3566121"/>
              <a:ext cx="3653471" cy="986975"/>
              <a:chOff x="0" y="1306064"/>
              <a:chExt cx="4124289" cy="987187"/>
            </a:xfrm>
            <a:solidFill>
              <a:srgbClr val="CC0000"/>
            </a:solidFill>
          </p:grpSpPr>
          <p:sp>
            <p:nvSpPr>
              <p:cNvPr id="19" name="Rectangle: Rounded Corners 18">
                <a:extLst>
                  <a:ext uri="{FF2B5EF4-FFF2-40B4-BE49-F238E27FC236}">
                    <a16:creationId xmlns:a16="http://schemas.microsoft.com/office/drawing/2014/main" id="{8D62A688-F424-1BAC-EF54-83265E8183CF}"/>
                  </a:ext>
                </a:extLst>
              </p:cNvPr>
              <p:cNvSpPr/>
              <p:nvPr/>
            </p:nvSpPr>
            <p:spPr>
              <a:xfrm>
                <a:off x="0" y="1306064"/>
                <a:ext cx="4124289" cy="987187"/>
              </a:xfrm>
              <a:prstGeom prst="roundRect">
                <a:avLst/>
              </a:prstGeom>
              <a:solidFill>
                <a:srgbClr val="8E6E53"/>
              </a:solidFill>
              <a:scene3d>
                <a:camera prst="orthographicFront"/>
                <a:lightRig rig="threePt" dir="t"/>
              </a:scene3d>
              <a:sp3d>
                <a:bevelT/>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nchor="ctr"/>
              <a:lstStyle/>
              <a:p>
                <a:endParaRPr lang="LID4096" sz="1400" dirty="0"/>
              </a:p>
            </p:txBody>
          </p:sp>
          <p:sp>
            <p:nvSpPr>
              <p:cNvPr id="20" name="Rectangle: Rounded Corners 4">
                <a:extLst>
                  <a:ext uri="{FF2B5EF4-FFF2-40B4-BE49-F238E27FC236}">
                    <a16:creationId xmlns:a16="http://schemas.microsoft.com/office/drawing/2014/main" id="{CB50275A-D677-C586-BAE8-822F86DB7576}"/>
                  </a:ext>
                </a:extLst>
              </p:cNvPr>
              <p:cNvSpPr txBox="1"/>
              <p:nvPr/>
            </p:nvSpPr>
            <p:spPr>
              <a:xfrm>
                <a:off x="143452" y="1398238"/>
                <a:ext cx="3831002" cy="773428"/>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400" b="1" u="sng" kern="1200" dirty="0"/>
                  <a:t>Age</a:t>
                </a:r>
                <a:r>
                  <a:rPr lang="en-US" sz="1400" kern="1200" dirty="0"/>
                  <a:t> - most of the customers are non-seniors. Senior citizens churn almost double than non senior citizens.</a:t>
                </a:r>
              </a:p>
            </p:txBody>
          </p:sp>
        </p:grpSp>
        <p:grpSp>
          <p:nvGrpSpPr>
            <p:cNvPr id="16" name="Group 15">
              <a:extLst>
                <a:ext uri="{FF2B5EF4-FFF2-40B4-BE49-F238E27FC236}">
                  <a16:creationId xmlns:a16="http://schemas.microsoft.com/office/drawing/2014/main" id="{A7072A6C-9646-5688-148A-A03530390920}"/>
                </a:ext>
              </a:extLst>
            </p:cNvPr>
            <p:cNvGrpSpPr/>
            <p:nvPr/>
          </p:nvGrpSpPr>
          <p:grpSpPr>
            <a:xfrm>
              <a:off x="8322199" y="4714454"/>
              <a:ext cx="3653472" cy="1943334"/>
              <a:chOff x="0" y="2327811"/>
              <a:chExt cx="4124289" cy="987187"/>
            </a:xfrm>
            <a:solidFill>
              <a:srgbClr val="F46442"/>
            </a:solidFill>
          </p:grpSpPr>
          <p:sp>
            <p:nvSpPr>
              <p:cNvPr id="17" name="Rectangle: Rounded Corners 16">
                <a:extLst>
                  <a:ext uri="{FF2B5EF4-FFF2-40B4-BE49-F238E27FC236}">
                    <a16:creationId xmlns:a16="http://schemas.microsoft.com/office/drawing/2014/main" id="{1785A67B-EA25-F19D-A0EF-171C11EED5D2}"/>
                  </a:ext>
                </a:extLst>
              </p:cNvPr>
              <p:cNvSpPr/>
              <p:nvPr/>
            </p:nvSpPr>
            <p:spPr>
              <a:xfrm>
                <a:off x="0" y="2327811"/>
                <a:ext cx="4124289" cy="987187"/>
              </a:xfrm>
              <a:prstGeom prst="roundRect">
                <a:avLst/>
              </a:prstGeom>
              <a:solidFill>
                <a:srgbClr val="7A7265"/>
              </a:solidFill>
              <a:scene3d>
                <a:camera prst="orthographicFront"/>
                <a:lightRig rig="threePt" dir="t"/>
              </a:scene3d>
              <a:sp3d>
                <a:bevelT/>
              </a:sp3d>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89833039-2A5B-FD13-A3A0-8F51E9E5DE96}"/>
                  </a:ext>
                </a:extLst>
              </p:cNvPr>
              <p:cNvSpPr txBox="1"/>
              <p:nvPr/>
            </p:nvSpPr>
            <p:spPr>
              <a:xfrm>
                <a:off x="143451" y="2380725"/>
                <a:ext cx="3831002" cy="884053"/>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400" b="1" u="sng" kern="1200" dirty="0"/>
                  <a:t>Familial Status </a:t>
                </a:r>
                <a:r>
                  <a:rPr lang="en-US" sz="1400" kern="1200" dirty="0"/>
                  <a:t>- almost half of the customers have a partner, but only about a third of the customers have dependents. Customers with a partner churn less than single customers, customers with dependents churn less than customers without dependents.</a:t>
                </a:r>
              </a:p>
            </p:txBody>
          </p:sp>
        </p:grpSp>
      </p:grpSp>
      <p:pic>
        <p:nvPicPr>
          <p:cNvPr id="24" name="Picture 23" descr="Chart, bar chart&#10;&#10;Description automatically generated">
            <a:extLst>
              <a:ext uri="{FF2B5EF4-FFF2-40B4-BE49-F238E27FC236}">
                <a16:creationId xmlns:a16="http://schemas.microsoft.com/office/drawing/2014/main" id="{CFC9764F-CA7F-0947-3788-67B7F694C96F}"/>
              </a:ext>
            </a:extLst>
          </p:cNvPr>
          <p:cNvPicPr>
            <a:picLocks noChangeAspect="1"/>
          </p:cNvPicPr>
          <p:nvPr/>
        </p:nvPicPr>
        <p:blipFill>
          <a:blip r:embed="rId3"/>
          <a:stretch>
            <a:fillRect/>
          </a:stretch>
        </p:blipFill>
        <p:spPr>
          <a:xfrm>
            <a:off x="3923756" y="1715815"/>
            <a:ext cx="3885430" cy="4852065"/>
          </a:xfrm>
          <a:prstGeom prst="rect">
            <a:avLst/>
          </a:prstGeom>
        </p:spPr>
      </p:pic>
      <p:pic>
        <p:nvPicPr>
          <p:cNvPr id="26" name="Picture 25" descr="Chart, bar chart&#10;&#10;Description automatically generated">
            <a:extLst>
              <a:ext uri="{FF2B5EF4-FFF2-40B4-BE49-F238E27FC236}">
                <a16:creationId xmlns:a16="http://schemas.microsoft.com/office/drawing/2014/main" id="{4AE4D94E-48D0-641B-53B3-FFBE91F6E151}"/>
              </a:ext>
            </a:extLst>
          </p:cNvPr>
          <p:cNvPicPr>
            <a:picLocks noChangeAspect="1"/>
          </p:cNvPicPr>
          <p:nvPr/>
        </p:nvPicPr>
        <p:blipFill>
          <a:blip r:embed="rId4"/>
          <a:stretch>
            <a:fillRect/>
          </a:stretch>
        </p:blipFill>
        <p:spPr>
          <a:xfrm>
            <a:off x="7959330" y="1698782"/>
            <a:ext cx="3885429" cy="4869098"/>
          </a:xfrm>
          <a:prstGeom prst="rect">
            <a:avLst/>
          </a:prstGeom>
        </p:spPr>
      </p:pic>
    </p:spTree>
    <p:extLst>
      <p:ext uri="{BB962C8B-B14F-4D97-AF65-F5344CB8AC3E}">
        <p14:creationId xmlns:p14="http://schemas.microsoft.com/office/powerpoint/2010/main" val="3369812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287170" y="272736"/>
            <a:ext cx="11519890" cy="1334814"/>
          </a:xfrm>
        </p:spPr>
        <p:txBody>
          <a:bodyPr>
            <a:normAutofit/>
          </a:bodyPr>
          <a:lstStyle/>
          <a:p>
            <a:r>
              <a:rPr lang="en-US" b="1" dirty="0"/>
              <a:t>EDA</a:t>
            </a:r>
            <a:r>
              <a:rPr lang="en-US" dirty="0"/>
              <a:t> – </a:t>
            </a:r>
            <a:br>
              <a:rPr lang="en-US" sz="4000" dirty="0"/>
            </a:br>
            <a:r>
              <a:rPr lang="en-US" sz="2800" dirty="0"/>
              <a:t>Phone Services Categorical Features Distribution</a:t>
            </a:r>
          </a:p>
        </p:txBody>
      </p:sp>
      <p:graphicFrame>
        <p:nvGraphicFramePr>
          <p:cNvPr id="6" name="Content Placeholder 4" title="SmartArt Detailed Process diagram">
            <a:extLst>
              <a:ext uri="{FF2B5EF4-FFF2-40B4-BE49-F238E27FC236}">
                <a16:creationId xmlns:a16="http://schemas.microsoft.com/office/drawing/2014/main" id="{CFFB6E07-134C-AB85-68C2-D3E493E628BF}"/>
              </a:ext>
            </a:extLst>
          </p:cNvPr>
          <p:cNvGraphicFramePr>
            <a:graphicFrameLocks/>
          </p:cNvGraphicFramePr>
          <p:nvPr>
            <p:extLst>
              <p:ext uri="{D42A27DB-BD31-4B8C-83A1-F6EECF244321}">
                <p14:modId xmlns:p14="http://schemas.microsoft.com/office/powerpoint/2010/main" val="1934978261"/>
              </p:ext>
            </p:extLst>
          </p:nvPr>
        </p:nvGraphicFramePr>
        <p:xfrm>
          <a:off x="287170" y="1954922"/>
          <a:ext cx="11519891" cy="1334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Chart, waterfall chart&#10;&#10;Description automatically generated">
            <a:extLst>
              <a:ext uri="{FF2B5EF4-FFF2-40B4-BE49-F238E27FC236}">
                <a16:creationId xmlns:a16="http://schemas.microsoft.com/office/drawing/2014/main" id="{B1F48787-30BC-7448-BFF5-FB2AF596977A}"/>
              </a:ext>
            </a:extLst>
          </p:cNvPr>
          <p:cNvPicPr>
            <a:picLocks noChangeAspect="1"/>
          </p:cNvPicPr>
          <p:nvPr/>
        </p:nvPicPr>
        <p:blipFill>
          <a:blip r:embed="rId8"/>
          <a:stretch>
            <a:fillRect/>
          </a:stretch>
        </p:blipFill>
        <p:spPr>
          <a:xfrm>
            <a:off x="287170" y="3681250"/>
            <a:ext cx="5486400" cy="2848304"/>
          </a:xfrm>
          <a:prstGeom prst="rect">
            <a:avLst/>
          </a:prstGeom>
        </p:spPr>
      </p:pic>
      <p:pic>
        <p:nvPicPr>
          <p:cNvPr id="10" name="Picture 9" descr="Chart, bar chart&#10;&#10;Description automatically generated">
            <a:extLst>
              <a:ext uri="{FF2B5EF4-FFF2-40B4-BE49-F238E27FC236}">
                <a16:creationId xmlns:a16="http://schemas.microsoft.com/office/drawing/2014/main" id="{EFA97E71-B668-F337-50DF-9F33502C2F34}"/>
              </a:ext>
            </a:extLst>
          </p:cNvPr>
          <p:cNvPicPr>
            <a:picLocks noChangeAspect="1"/>
          </p:cNvPicPr>
          <p:nvPr/>
        </p:nvPicPr>
        <p:blipFill>
          <a:blip r:embed="rId9"/>
          <a:stretch>
            <a:fillRect/>
          </a:stretch>
        </p:blipFill>
        <p:spPr>
          <a:xfrm>
            <a:off x="6320660" y="3681250"/>
            <a:ext cx="5486400" cy="2848304"/>
          </a:xfrm>
          <a:prstGeom prst="rect">
            <a:avLst/>
          </a:prstGeom>
        </p:spPr>
      </p:pic>
    </p:spTree>
    <p:extLst>
      <p:ext uri="{BB962C8B-B14F-4D97-AF65-F5344CB8AC3E}">
        <p14:creationId xmlns:p14="http://schemas.microsoft.com/office/powerpoint/2010/main" val="34692245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137551-CD8F-4200-B612-C4D85FD83077}">
  <ds:schemaRefs>
    <ds:schemaRef ds:uri="71af3243-3dd4-4a8d-8c0d-dd76da1f02a5"/>
    <ds:schemaRef ds:uri="http://purl.org/dc/terms/"/>
    <ds:schemaRef ds:uri="http://schemas.microsoft.com/office/2006/documentManagement/types"/>
    <ds:schemaRef ds:uri="http://purl.org/dc/dcmitype/"/>
    <ds:schemaRef ds:uri="16c05727-aa75-4e4a-9b5f-8a80a1165891"/>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tf34100736_win32</Template>
  <TotalTime>475</TotalTime>
  <Words>1522</Words>
  <Application>Microsoft Office PowerPoint</Application>
  <PresentationFormat>Widescreen</PresentationFormat>
  <Paragraphs>172</Paragraphs>
  <Slides>25</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Century Gothic</vt:lpstr>
      <vt:lpstr>Mesh</vt:lpstr>
      <vt:lpstr>Classification Prediction Analysis Customers Churn</vt:lpstr>
      <vt:lpstr>What is Churn?</vt:lpstr>
      <vt:lpstr>Problem Definition</vt:lpstr>
      <vt:lpstr>Workflow</vt:lpstr>
      <vt:lpstr>Data View</vt:lpstr>
      <vt:lpstr>Data Cleaning</vt:lpstr>
      <vt:lpstr>EDA Target Variable - Churn</vt:lpstr>
      <vt:lpstr>EDA –  Demographical Categorical Features Distribution</vt:lpstr>
      <vt:lpstr>EDA –  Phone Services Categorical Features Distribution</vt:lpstr>
      <vt:lpstr>EDA –  Internet Services Categorical Features Distribution</vt:lpstr>
      <vt:lpstr>EDA –  Account Categorical Features Distribution</vt:lpstr>
      <vt:lpstr>EDA –  Continuous Numerical Features Distribution</vt:lpstr>
      <vt:lpstr>Feature Engineering</vt:lpstr>
      <vt:lpstr>Feature engineering for new features:</vt:lpstr>
      <vt:lpstr>Modeling</vt:lpstr>
      <vt:lpstr>Variables Correlation </vt:lpstr>
      <vt:lpstr>Variables Correlation with Churn </vt:lpstr>
      <vt:lpstr>Features Selection</vt:lpstr>
      <vt:lpstr>Function to choose which features to remove from the model based on a given correlation coefficient threshold:</vt:lpstr>
      <vt:lpstr>Decision Tree</vt:lpstr>
      <vt:lpstr>Random Forest</vt:lpstr>
      <vt:lpstr>Random Forest – Feature Importance</vt:lpstr>
      <vt:lpstr>K - Nearest Neighbors</vt:lpstr>
      <vt:lpstr>Results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Prediction Analysis Customers Churn</dc:title>
  <dc:creator>Dana Drouskin</dc:creator>
  <cp:lastModifiedBy>Dana Drouskin</cp:lastModifiedBy>
  <cp:revision>13</cp:revision>
  <dcterms:created xsi:type="dcterms:W3CDTF">2022-12-05T19:42:31Z</dcterms:created>
  <dcterms:modified xsi:type="dcterms:W3CDTF">2022-12-06T14:02:05Z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